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5711260-C523-4EEA-8ACA-FD5DF7DB6E3C}" type="datetimeFigureOut">
              <a:rPr lang="ru-RU" smtClean="0"/>
              <a:t>17.05.2025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B8D082-C864-4805-8ACF-79B07A615FBA}" type="slidenum">
              <a:rPr lang="ru-RU" smtClean="0"/>
              <a:t>‹#›</a:t>
            </a:fld>
            <a:endParaRPr lang="ru-RU"/>
          </a:p>
        </p:txBody>
      </p:sp>
    </p:spTree>
    <p:extLst>
      <p:ext uri="{BB962C8B-B14F-4D97-AF65-F5344CB8AC3E}">
        <p14:creationId xmlns:p14="http://schemas.microsoft.com/office/powerpoint/2010/main" val="3169947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711260-C523-4EEA-8ACA-FD5DF7DB6E3C}" type="datetimeFigureOut">
              <a:rPr lang="ru-RU" smtClean="0"/>
              <a:t>17.05.2025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B8D082-C864-4805-8ACF-79B07A615FBA}" type="slidenum">
              <a:rPr lang="ru-RU" smtClean="0"/>
              <a:t>‹#›</a:t>
            </a:fld>
            <a:endParaRPr lang="ru-RU"/>
          </a:p>
        </p:txBody>
      </p:sp>
    </p:spTree>
    <p:extLst>
      <p:ext uri="{BB962C8B-B14F-4D97-AF65-F5344CB8AC3E}">
        <p14:creationId xmlns:p14="http://schemas.microsoft.com/office/powerpoint/2010/main" val="540861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711260-C523-4EEA-8ACA-FD5DF7DB6E3C}" type="datetimeFigureOut">
              <a:rPr lang="ru-RU" smtClean="0"/>
              <a:t>17.05.2025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B8D082-C864-4805-8ACF-79B07A615FBA}" type="slidenum">
              <a:rPr lang="ru-RU" smtClean="0"/>
              <a:t>‹#›</a:t>
            </a:fld>
            <a:endParaRPr lang="ru-RU"/>
          </a:p>
        </p:txBody>
      </p:sp>
    </p:spTree>
    <p:extLst>
      <p:ext uri="{BB962C8B-B14F-4D97-AF65-F5344CB8AC3E}">
        <p14:creationId xmlns:p14="http://schemas.microsoft.com/office/powerpoint/2010/main" val="255067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711260-C523-4EEA-8ACA-FD5DF7DB6E3C}" type="datetimeFigureOut">
              <a:rPr lang="ru-RU" smtClean="0"/>
              <a:t>17.05.2025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B8D082-C864-4805-8ACF-79B07A615FBA}" type="slidenum">
              <a:rPr lang="ru-RU" smtClean="0"/>
              <a:t>‹#›</a:t>
            </a:fld>
            <a:endParaRPr lang="ru-RU"/>
          </a:p>
        </p:txBody>
      </p:sp>
    </p:spTree>
    <p:extLst>
      <p:ext uri="{BB962C8B-B14F-4D97-AF65-F5344CB8AC3E}">
        <p14:creationId xmlns:p14="http://schemas.microsoft.com/office/powerpoint/2010/main" val="348931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5711260-C523-4EEA-8ACA-FD5DF7DB6E3C}" type="datetimeFigureOut">
              <a:rPr lang="ru-RU" smtClean="0"/>
              <a:t>17.05.2025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B8D082-C864-4805-8ACF-79B07A615FBA}" type="slidenum">
              <a:rPr lang="ru-RU" smtClean="0"/>
              <a:t>‹#›</a:t>
            </a:fld>
            <a:endParaRPr lang="ru-RU"/>
          </a:p>
        </p:txBody>
      </p:sp>
    </p:spTree>
    <p:extLst>
      <p:ext uri="{BB962C8B-B14F-4D97-AF65-F5344CB8AC3E}">
        <p14:creationId xmlns:p14="http://schemas.microsoft.com/office/powerpoint/2010/main" val="4014392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5711260-C523-4EEA-8ACA-FD5DF7DB6E3C}" type="datetimeFigureOut">
              <a:rPr lang="ru-RU" smtClean="0"/>
              <a:t>17.05.2025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B8D082-C864-4805-8ACF-79B07A615FBA}" type="slidenum">
              <a:rPr lang="ru-RU" smtClean="0"/>
              <a:t>‹#›</a:t>
            </a:fld>
            <a:endParaRPr lang="ru-RU"/>
          </a:p>
        </p:txBody>
      </p:sp>
    </p:spTree>
    <p:extLst>
      <p:ext uri="{BB962C8B-B14F-4D97-AF65-F5344CB8AC3E}">
        <p14:creationId xmlns:p14="http://schemas.microsoft.com/office/powerpoint/2010/main" val="82916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5711260-C523-4EEA-8ACA-FD5DF7DB6E3C}" type="datetimeFigureOut">
              <a:rPr lang="ru-RU" smtClean="0"/>
              <a:t>17.05.2025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2B8D082-C864-4805-8ACF-79B07A615FBA}" type="slidenum">
              <a:rPr lang="ru-RU" smtClean="0"/>
              <a:t>‹#›</a:t>
            </a:fld>
            <a:endParaRPr lang="ru-RU"/>
          </a:p>
        </p:txBody>
      </p:sp>
    </p:spTree>
    <p:extLst>
      <p:ext uri="{BB962C8B-B14F-4D97-AF65-F5344CB8AC3E}">
        <p14:creationId xmlns:p14="http://schemas.microsoft.com/office/powerpoint/2010/main" val="2590250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5711260-C523-4EEA-8ACA-FD5DF7DB6E3C}" type="datetimeFigureOut">
              <a:rPr lang="ru-RU" smtClean="0"/>
              <a:t>17.05.2025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2B8D082-C864-4805-8ACF-79B07A615FBA}" type="slidenum">
              <a:rPr lang="ru-RU" smtClean="0"/>
              <a:t>‹#›</a:t>
            </a:fld>
            <a:endParaRPr lang="ru-RU"/>
          </a:p>
        </p:txBody>
      </p:sp>
    </p:spTree>
    <p:extLst>
      <p:ext uri="{BB962C8B-B14F-4D97-AF65-F5344CB8AC3E}">
        <p14:creationId xmlns:p14="http://schemas.microsoft.com/office/powerpoint/2010/main" val="292038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5711260-C523-4EEA-8ACA-FD5DF7DB6E3C}" type="datetimeFigureOut">
              <a:rPr lang="ru-RU" smtClean="0"/>
              <a:t>17.05.2025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2B8D082-C864-4805-8ACF-79B07A615FBA}" type="slidenum">
              <a:rPr lang="ru-RU" smtClean="0"/>
              <a:t>‹#›</a:t>
            </a:fld>
            <a:endParaRPr lang="ru-RU"/>
          </a:p>
        </p:txBody>
      </p:sp>
    </p:spTree>
    <p:extLst>
      <p:ext uri="{BB962C8B-B14F-4D97-AF65-F5344CB8AC3E}">
        <p14:creationId xmlns:p14="http://schemas.microsoft.com/office/powerpoint/2010/main" val="319304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711260-C523-4EEA-8ACA-FD5DF7DB6E3C}" type="datetimeFigureOut">
              <a:rPr lang="ru-RU" smtClean="0"/>
              <a:t>17.05.2025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B8D082-C864-4805-8ACF-79B07A615FBA}" type="slidenum">
              <a:rPr lang="ru-RU" smtClean="0"/>
              <a:t>‹#›</a:t>
            </a:fld>
            <a:endParaRPr lang="ru-RU"/>
          </a:p>
        </p:txBody>
      </p:sp>
    </p:spTree>
    <p:extLst>
      <p:ext uri="{BB962C8B-B14F-4D97-AF65-F5344CB8AC3E}">
        <p14:creationId xmlns:p14="http://schemas.microsoft.com/office/powerpoint/2010/main" val="385066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711260-C523-4EEA-8ACA-FD5DF7DB6E3C}" type="datetimeFigureOut">
              <a:rPr lang="ru-RU" smtClean="0"/>
              <a:t>17.05.2025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B8D082-C864-4805-8ACF-79B07A615FBA}" type="slidenum">
              <a:rPr lang="ru-RU" smtClean="0"/>
              <a:t>‹#›</a:t>
            </a:fld>
            <a:endParaRPr lang="ru-RU"/>
          </a:p>
        </p:txBody>
      </p:sp>
    </p:spTree>
    <p:extLst>
      <p:ext uri="{BB962C8B-B14F-4D97-AF65-F5344CB8AC3E}">
        <p14:creationId xmlns:p14="http://schemas.microsoft.com/office/powerpoint/2010/main" val="387802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11260-C523-4EEA-8ACA-FD5DF7DB6E3C}" type="datetimeFigureOut">
              <a:rPr lang="ru-RU" smtClean="0"/>
              <a:t>17.05.2025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8D082-C864-4805-8ACF-79B07A615FBA}" type="slidenum">
              <a:rPr lang="ru-RU" smtClean="0"/>
              <a:t>‹#›</a:t>
            </a:fld>
            <a:endParaRPr lang="ru-RU"/>
          </a:p>
        </p:txBody>
      </p:sp>
    </p:spTree>
    <p:extLst>
      <p:ext uri="{BB962C8B-B14F-4D97-AF65-F5344CB8AC3E}">
        <p14:creationId xmlns:p14="http://schemas.microsoft.com/office/powerpoint/2010/main" val="4226610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i="1" dirty="0" smtClean="0">
                <a:solidFill>
                  <a:srgbClr val="002060"/>
                </a:solidFill>
              </a:rPr>
              <a:t>Виртуальная выставка</a:t>
            </a:r>
            <a:br>
              <a:rPr lang="ru-RU" b="1" i="1" dirty="0" smtClean="0">
                <a:solidFill>
                  <a:srgbClr val="002060"/>
                </a:solidFill>
              </a:rPr>
            </a:br>
            <a:r>
              <a:rPr lang="ru-RU" b="1" i="1" dirty="0" smtClean="0">
                <a:solidFill>
                  <a:srgbClr val="002060"/>
                </a:solidFill>
              </a:rPr>
              <a:t>автора Варвары Степановны Федоровой</a:t>
            </a:r>
            <a:br>
              <a:rPr lang="ru-RU" b="1" i="1" dirty="0" smtClean="0">
                <a:solidFill>
                  <a:srgbClr val="002060"/>
                </a:solidFill>
              </a:rPr>
            </a:br>
            <a:r>
              <a:rPr lang="ru-RU" sz="4900" b="1" i="1" dirty="0" smtClean="0">
                <a:solidFill>
                  <a:srgbClr val="C00000"/>
                </a:solidFill>
              </a:rPr>
              <a:t>«</a:t>
            </a:r>
            <a:r>
              <a:rPr lang="sah-RU" sz="4900" b="1" i="1" dirty="0" smtClean="0">
                <a:solidFill>
                  <a:srgbClr val="C00000"/>
                </a:solidFill>
              </a:rPr>
              <a:t>Күн сибэккитэ ньургуһун”</a:t>
            </a:r>
            <a:br>
              <a:rPr lang="sah-RU" sz="4900" b="1" i="1" dirty="0" smtClean="0">
                <a:solidFill>
                  <a:srgbClr val="C00000"/>
                </a:solidFill>
              </a:rPr>
            </a:br>
            <a:r>
              <a:rPr lang="sah-RU" sz="4900" b="1" i="1" dirty="0" smtClean="0">
                <a:solidFill>
                  <a:srgbClr val="C00000"/>
                </a:solidFill>
              </a:rPr>
              <a:t/>
            </a:r>
            <a:br>
              <a:rPr lang="sah-RU" sz="4900" b="1" i="1" dirty="0" smtClean="0">
                <a:solidFill>
                  <a:srgbClr val="C00000"/>
                </a:solidFill>
              </a:rPr>
            </a:br>
            <a:r>
              <a:rPr lang="sah-RU" sz="2700" b="1" i="1" dirty="0" smtClean="0">
                <a:solidFill>
                  <a:srgbClr val="002060"/>
                </a:solidFill>
              </a:rPr>
              <a:t>(Книги, подаренные библиотеке</a:t>
            </a:r>
            <a:r>
              <a:rPr lang="sah-RU" sz="2700" dirty="0" smtClean="0"/>
              <a:t>)</a:t>
            </a:r>
            <a:endParaRPr lang="ru-RU" sz="2700" dirty="0"/>
          </a:p>
        </p:txBody>
      </p:sp>
      <p:sp>
        <p:nvSpPr>
          <p:cNvPr id="4" name="TextBox 3"/>
          <p:cNvSpPr txBox="1"/>
          <p:nvPr/>
        </p:nvSpPr>
        <p:spPr>
          <a:xfrm>
            <a:off x="1115616" y="332656"/>
            <a:ext cx="6480720" cy="646331"/>
          </a:xfrm>
          <a:prstGeom prst="rect">
            <a:avLst/>
          </a:prstGeom>
          <a:noFill/>
        </p:spPr>
        <p:txBody>
          <a:bodyPr wrap="square" rtlCol="0">
            <a:spAutoFit/>
          </a:bodyPr>
          <a:lstStyle/>
          <a:p>
            <a:pPr algn="ctr"/>
            <a:r>
              <a:rPr lang="sah-RU" b="1" i="1" dirty="0" smtClean="0">
                <a:solidFill>
                  <a:srgbClr val="002060"/>
                </a:solidFill>
              </a:rPr>
              <a:t>МКУ “Нюрбинская МЦБС”</a:t>
            </a:r>
          </a:p>
          <a:p>
            <a:pPr algn="ctr"/>
            <a:r>
              <a:rPr lang="sah-RU" b="1" i="1" dirty="0" smtClean="0">
                <a:solidFill>
                  <a:srgbClr val="002060"/>
                </a:solidFill>
              </a:rPr>
              <a:t>Чаппандинская модельная сельская библиотека фил.№15</a:t>
            </a:r>
            <a:endParaRPr lang="ru-RU" b="1" i="1" dirty="0">
              <a:solidFill>
                <a:srgbClr val="002060"/>
              </a:solidFill>
            </a:endParaRPr>
          </a:p>
        </p:txBody>
      </p:sp>
      <p:sp>
        <p:nvSpPr>
          <p:cNvPr id="5" name="TextBox 4"/>
          <p:cNvSpPr txBox="1"/>
          <p:nvPr/>
        </p:nvSpPr>
        <p:spPr>
          <a:xfrm>
            <a:off x="4629581" y="6093296"/>
            <a:ext cx="1686680" cy="369332"/>
          </a:xfrm>
          <a:prstGeom prst="rect">
            <a:avLst/>
          </a:prstGeom>
          <a:noFill/>
        </p:spPr>
        <p:txBody>
          <a:bodyPr wrap="none" rtlCol="0">
            <a:spAutoFit/>
          </a:bodyPr>
          <a:lstStyle/>
          <a:p>
            <a:pPr algn="ctr"/>
            <a:r>
              <a:rPr lang="sah-RU" b="1" i="1" dirty="0" smtClean="0"/>
              <a:t>Чаппанда 2025</a:t>
            </a:r>
            <a:endParaRPr lang="ru-RU" b="1" i="1" dirty="0"/>
          </a:p>
        </p:txBody>
      </p:sp>
    </p:spTree>
    <p:extLst>
      <p:ext uri="{BB962C8B-B14F-4D97-AF65-F5344CB8AC3E}">
        <p14:creationId xmlns:p14="http://schemas.microsoft.com/office/powerpoint/2010/main" val="3313656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8280920" cy="5826210"/>
          </a:xfrm>
          <a:prstGeom prst="rect">
            <a:avLst/>
          </a:prstGeom>
          <a:noFill/>
        </p:spPr>
        <p:txBody>
          <a:bodyPr wrap="square" rtlCol="0">
            <a:spAutoFit/>
          </a:bodyPr>
          <a:lstStyle/>
          <a:p>
            <a:pPr algn="just">
              <a:lnSpc>
                <a:spcPct val="115000"/>
              </a:lnSpc>
              <a:spcAft>
                <a:spcPts val="0"/>
              </a:spcAft>
            </a:pPr>
            <a:r>
              <a:rPr lang="sah-RU" b="1" i="1" dirty="0" smtClean="0">
                <a:solidFill>
                  <a:srgbClr val="C00000"/>
                </a:solidFill>
                <a:effectLst/>
                <a:latin typeface="Times New Roman"/>
                <a:ea typeface="Calibri"/>
                <a:cs typeface="Times New Roman"/>
              </a:rPr>
              <a:t>Федорова Варвара Степановна </a:t>
            </a:r>
            <a:r>
              <a:rPr lang="sah-RU" b="1" i="1" dirty="0" smtClean="0">
                <a:effectLst/>
                <a:latin typeface="Times New Roman"/>
                <a:ea typeface="Calibri"/>
                <a:cs typeface="Times New Roman"/>
              </a:rPr>
              <a:t>биолог-ботаник, миколог-фитопатолог, кандидат биологических наук.</a:t>
            </a:r>
            <a:endParaRPr lang="ru-RU" sz="1400" b="1" i="1" dirty="0">
              <a:ea typeface="Calibri"/>
              <a:cs typeface="Times New Roman"/>
            </a:endParaRPr>
          </a:p>
          <a:p>
            <a:pPr algn="just">
              <a:lnSpc>
                <a:spcPct val="115000"/>
              </a:lnSpc>
              <a:spcAft>
                <a:spcPts val="0"/>
              </a:spcAft>
            </a:pPr>
            <a:r>
              <a:rPr lang="sah-RU" b="1" i="1" dirty="0" smtClean="0">
                <a:effectLst/>
                <a:latin typeface="Times New Roman"/>
                <a:ea typeface="Calibri"/>
                <a:cs typeface="Times New Roman"/>
              </a:rPr>
              <a:t>  Окончила биологическое отделение биолого-почвенного факультета Томского государственного университета (1983 г.), специализировалась на кафедре ботаники. Изучала мучнисторосяные грибы на высших растениях под руководством доцента, кандидата биологических наук Миловидовой Л.С.</a:t>
            </a:r>
            <a:endParaRPr lang="ru-RU" sz="1400" b="1" i="1" dirty="0">
              <a:ea typeface="Calibri"/>
              <a:cs typeface="Times New Roman"/>
            </a:endParaRPr>
          </a:p>
          <a:p>
            <a:pPr algn="just">
              <a:lnSpc>
                <a:spcPct val="115000"/>
              </a:lnSpc>
              <a:spcAft>
                <a:spcPts val="0"/>
              </a:spcAft>
            </a:pPr>
            <a:r>
              <a:rPr lang="sah-RU" b="1" i="1" dirty="0" smtClean="0">
                <a:effectLst/>
                <a:latin typeface="Times New Roman"/>
                <a:ea typeface="Calibri"/>
                <a:cs typeface="Times New Roman"/>
              </a:rPr>
              <a:t>  Окончила аспирантуру Всесоюзного института защиты растений в г.Пушкине Ленинградской области (1991), прошла специализацию в лаборатории микологии и фитопатологии им. А.А. Ячевского. Изучала основные грибные болезни многолетних злаковых трав под руководством доктора биологических наук Сидоровой С.Ф.</a:t>
            </a:r>
            <a:endParaRPr lang="ru-RU" sz="1400" b="1" i="1" dirty="0">
              <a:ea typeface="Calibri"/>
              <a:cs typeface="Times New Roman"/>
            </a:endParaRPr>
          </a:p>
          <a:p>
            <a:pPr algn="just">
              <a:lnSpc>
                <a:spcPct val="115000"/>
              </a:lnSpc>
              <a:spcAft>
                <a:spcPts val="0"/>
              </a:spcAft>
            </a:pPr>
            <a:r>
              <a:rPr lang="sah-RU" b="1" i="1" dirty="0" smtClean="0">
                <a:effectLst/>
                <a:latin typeface="Times New Roman"/>
                <a:ea typeface="Calibri"/>
                <a:cs typeface="Times New Roman"/>
              </a:rPr>
              <a:t>  Автор монографий: “Пыльная головня многолетних злаковых трав в Якутии” (2001 г), “Грибные болезни зерновых культур Якутии” (2007 г) и 4 научных пособий по устойчивости зерновых культур к различным болезням (2013 г.) и многих научных статей.</a:t>
            </a:r>
            <a:endParaRPr lang="ru-RU" sz="1400" b="1" i="1" dirty="0">
              <a:ea typeface="Calibri"/>
              <a:cs typeface="Times New Roman"/>
            </a:endParaRPr>
          </a:p>
          <a:p>
            <a:pPr algn="just">
              <a:lnSpc>
                <a:spcPct val="115000"/>
              </a:lnSpc>
              <a:spcAft>
                <a:spcPts val="0"/>
              </a:spcAft>
            </a:pPr>
            <a:r>
              <a:rPr lang="sah-RU" b="1" i="1" dirty="0" smtClean="0">
                <a:effectLst/>
                <a:latin typeface="Times New Roman"/>
                <a:ea typeface="Calibri"/>
                <a:cs typeface="Times New Roman"/>
              </a:rPr>
              <a:t>  Автор книг “Ньургуһуннар” (2017 г), “Магический Тибет! (2017г), фотоальбома “Подснежник Центральной Якутии” (2018 г.), “Аптаах ньургуһуннар” (2018 г.), “КҮН СИБЭККИТЭ НьУРГУҺУН” (2023 г.).</a:t>
            </a:r>
            <a:endParaRPr lang="ru-RU" sz="1400" b="1" i="1" dirty="0">
              <a:ea typeface="Calibri"/>
              <a:cs typeface="Times New Roman"/>
            </a:endParaRPr>
          </a:p>
        </p:txBody>
      </p:sp>
    </p:spTree>
    <p:extLst>
      <p:ext uri="{BB962C8B-B14F-4D97-AF65-F5344CB8AC3E}">
        <p14:creationId xmlns:p14="http://schemas.microsoft.com/office/powerpoint/2010/main" val="360807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908719"/>
            <a:ext cx="2405533" cy="2468423"/>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3717032"/>
            <a:ext cx="2405533" cy="2409697"/>
          </a:xfrm>
          <a:prstGeom prst="rect">
            <a:avLst/>
          </a:prstGeom>
        </p:spPr>
      </p:pic>
      <p:sp>
        <p:nvSpPr>
          <p:cNvPr id="4" name="TextBox 3"/>
          <p:cNvSpPr txBox="1"/>
          <p:nvPr/>
        </p:nvSpPr>
        <p:spPr>
          <a:xfrm>
            <a:off x="3563888" y="908720"/>
            <a:ext cx="5184576" cy="1685077"/>
          </a:xfrm>
          <a:prstGeom prst="rect">
            <a:avLst/>
          </a:prstGeom>
          <a:noFill/>
        </p:spPr>
        <p:txBody>
          <a:bodyPr wrap="square" rtlCol="0">
            <a:spAutoFit/>
          </a:bodyPr>
          <a:lstStyle/>
          <a:p>
            <a:pPr algn="just">
              <a:lnSpc>
                <a:spcPct val="115000"/>
              </a:lnSpc>
              <a:spcAft>
                <a:spcPts val="0"/>
              </a:spcAft>
            </a:pPr>
            <a:r>
              <a:rPr lang="sah-RU" b="1" dirty="0" smtClean="0">
                <a:effectLst/>
                <a:latin typeface="Times New Roman"/>
                <a:ea typeface="Calibri"/>
                <a:cs typeface="Times New Roman"/>
              </a:rPr>
              <a:t>Федорова, Варвара Степановна.</a:t>
            </a:r>
            <a:endParaRPr lang="ru-RU" sz="1400" b="1" dirty="0">
              <a:ea typeface="Calibri"/>
              <a:cs typeface="Times New Roman"/>
            </a:endParaRPr>
          </a:p>
          <a:p>
            <a:pPr algn="just">
              <a:lnSpc>
                <a:spcPct val="115000"/>
              </a:lnSpc>
              <a:spcAft>
                <a:spcPts val="0"/>
              </a:spcAft>
            </a:pPr>
            <a:r>
              <a:rPr lang="sah-RU" b="1" dirty="0" smtClean="0">
                <a:effectLst/>
                <a:latin typeface="Times New Roman"/>
                <a:ea typeface="Calibri"/>
                <a:cs typeface="Times New Roman"/>
              </a:rPr>
              <a:t>Аптаах ньургуһуннар/Варвара Федорова.-Покровск:ИП “Никифоров А.М.”,-2018.-128 с. Агенство С</a:t>
            </a:r>
            <a:r>
              <a:rPr lang="en-US" b="1" dirty="0" smtClean="0">
                <a:effectLst/>
                <a:latin typeface="Times New Roman"/>
                <a:ea typeface="Calibri"/>
                <a:cs typeface="Times New Roman"/>
              </a:rPr>
              <a:t>IP H</a:t>
            </a:r>
            <a:r>
              <a:rPr lang="sah-RU" b="1" dirty="0" smtClean="0">
                <a:effectLst/>
                <a:latin typeface="Times New Roman"/>
                <a:ea typeface="Calibri"/>
                <a:cs typeface="Times New Roman"/>
              </a:rPr>
              <a:t>БР Саха.</a:t>
            </a:r>
            <a:endParaRPr lang="ru-RU" sz="1400" b="1" dirty="0">
              <a:ea typeface="Calibri"/>
              <a:cs typeface="Times New Roman"/>
            </a:endParaRPr>
          </a:p>
          <a:p>
            <a:pPr algn="just">
              <a:lnSpc>
                <a:spcPct val="115000"/>
              </a:lnSpc>
              <a:spcAft>
                <a:spcPts val="0"/>
              </a:spcAft>
            </a:pPr>
            <a:r>
              <a:rPr lang="sah-RU" dirty="0" smtClean="0">
                <a:effectLst/>
                <a:latin typeface="Times New Roman"/>
                <a:ea typeface="Calibri"/>
                <a:cs typeface="Times New Roman"/>
              </a:rPr>
              <a:t> </a:t>
            </a:r>
            <a:endParaRPr lang="ru-RU" sz="1400" dirty="0">
              <a:ea typeface="Calibri"/>
              <a:cs typeface="Times New Roman"/>
            </a:endParaRPr>
          </a:p>
        </p:txBody>
      </p:sp>
      <p:sp>
        <p:nvSpPr>
          <p:cNvPr id="5" name="TextBox 4"/>
          <p:cNvSpPr txBox="1"/>
          <p:nvPr/>
        </p:nvSpPr>
        <p:spPr>
          <a:xfrm>
            <a:off x="3563888" y="2593797"/>
            <a:ext cx="5168343" cy="3790781"/>
          </a:xfrm>
          <a:prstGeom prst="rect">
            <a:avLst/>
          </a:prstGeom>
          <a:noFill/>
        </p:spPr>
        <p:txBody>
          <a:bodyPr wrap="square" rtlCol="0">
            <a:spAutoFit/>
          </a:bodyPr>
          <a:lstStyle/>
          <a:p>
            <a:pPr algn="just">
              <a:lnSpc>
                <a:spcPct val="115000"/>
              </a:lnSpc>
              <a:spcAft>
                <a:spcPts val="0"/>
              </a:spcAft>
            </a:pPr>
            <a:r>
              <a:rPr lang="sah-RU" dirty="0" smtClean="0">
                <a:effectLst/>
                <a:latin typeface="Times New Roman"/>
                <a:ea typeface="Calibri"/>
                <a:cs typeface="Times New Roman"/>
              </a:rPr>
              <a:t> </a:t>
            </a:r>
            <a:r>
              <a:rPr lang="sah-RU" sz="1600" b="1" dirty="0" smtClean="0">
                <a:solidFill>
                  <a:schemeClr val="accent1">
                    <a:lumMod val="50000"/>
                  </a:schemeClr>
                </a:solidFill>
                <a:effectLst/>
                <a:latin typeface="Times New Roman"/>
                <a:ea typeface="Calibri"/>
                <a:cs typeface="Times New Roman"/>
              </a:rPr>
              <a:t>Бу кинигэ ньургуһуҥҥа-Саха сирин символ сибэккитигэр ананар. Ньургуһун туһунан кэпсиир элбэх хаартыскалардаах-саҥа быган эрэриттэн саҕалаан сиэмэлэрин көтүтэн эрэригэр, соҕотохторуттан элбэххэ, киэҥник тарҕаммыт араҕас алта эминньэхтээхтэн атын дьүһүннээххэ, эҥин араас элбэх эминньэхтээхтэргэ тиийэ. Кинигэҕэ ньургуһуҥҥа анаммыт ырыалар, хоһооннор уонна ньургуһун Саха сиригэр айылҕатыгар уонна атын да сирдэргэ араас көрүҥнээҕин туоһулуур научнай сведениелар киирдилэр. Элбэх ахсааннаах ньургуһуннаах хаартыскалар, кинигэ ис хоһооно ааптар кинилэри күүскэ кэрэһэлиирин бэлиэтиир.</a:t>
            </a:r>
            <a:endParaRPr lang="ru-RU" sz="1200" b="1" dirty="0">
              <a:solidFill>
                <a:schemeClr val="accent1">
                  <a:lumMod val="50000"/>
                </a:schemeClr>
              </a:solidFill>
              <a:ea typeface="Calibri"/>
              <a:cs typeface="Times New Roman"/>
            </a:endParaRPr>
          </a:p>
        </p:txBody>
      </p:sp>
    </p:spTree>
    <p:extLst>
      <p:ext uri="{BB962C8B-B14F-4D97-AF65-F5344CB8AC3E}">
        <p14:creationId xmlns:p14="http://schemas.microsoft.com/office/powerpoint/2010/main" val="379186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980728"/>
            <a:ext cx="2447115" cy="2378962"/>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002" y="3717032"/>
            <a:ext cx="2552261" cy="2508827"/>
          </a:xfrm>
          <a:prstGeom prst="rect">
            <a:avLst/>
          </a:prstGeom>
        </p:spPr>
      </p:pic>
      <p:sp>
        <p:nvSpPr>
          <p:cNvPr id="4" name="TextBox 3"/>
          <p:cNvSpPr txBox="1"/>
          <p:nvPr/>
        </p:nvSpPr>
        <p:spPr>
          <a:xfrm>
            <a:off x="3635896" y="1196752"/>
            <a:ext cx="4680520" cy="1664879"/>
          </a:xfrm>
          <a:prstGeom prst="rect">
            <a:avLst/>
          </a:prstGeom>
          <a:noFill/>
        </p:spPr>
        <p:txBody>
          <a:bodyPr wrap="square" rtlCol="0">
            <a:spAutoFit/>
          </a:bodyPr>
          <a:lstStyle/>
          <a:p>
            <a:pPr algn="just">
              <a:lnSpc>
                <a:spcPct val="115000"/>
              </a:lnSpc>
              <a:spcAft>
                <a:spcPts val="0"/>
              </a:spcAft>
            </a:pPr>
            <a:r>
              <a:rPr lang="sah-RU" b="1" dirty="0" smtClean="0">
                <a:effectLst/>
                <a:latin typeface="Times New Roman"/>
                <a:ea typeface="Calibri"/>
                <a:cs typeface="Times New Roman"/>
              </a:rPr>
              <a:t>Федорова, Варвара Степановна.</a:t>
            </a:r>
            <a:endParaRPr lang="ru-RU" sz="1400" b="1" dirty="0">
              <a:ea typeface="Calibri"/>
              <a:cs typeface="Times New Roman"/>
            </a:endParaRPr>
          </a:p>
          <a:p>
            <a:pPr algn="just">
              <a:lnSpc>
                <a:spcPct val="115000"/>
              </a:lnSpc>
              <a:spcAft>
                <a:spcPts val="0"/>
              </a:spcAft>
            </a:pPr>
            <a:r>
              <a:rPr lang="sah-RU" b="1" dirty="0" smtClean="0">
                <a:effectLst/>
                <a:latin typeface="Times New Roman"/>
                <a:ea typeface="Calibri"/>
                <a:cs typeface="Times New Roman"/>
              </a:rPr>
              <a:t>Подснежники Центральной Якутии. Фотоальбом/Варвара Федорова.-Покровск:ИП “Никифоров А.М.”,-2018.-36 с. </a:t>
            </a:r>
            <a:endParaRPr lang="ru-RU" sz="1400" b="1" dirty="0">
              <a:ea typeface="Calibri"/>
              <a:cs typeface="Times New Roman"/>
            </a:endParaRPr>
          </a:p>
        </p:txBody>
      </p:sp>
      <p:sp>
        <p:nvSpPr>
          <p:cNvPr id="5" name="TextBox 4"/>
          <p:cNvSpPr txBox="1"/>
          <p:nvPr/>
        </p:nvSpPr>
        <p:spPr>
          <a:xfrm>
            <a:off x="3635896" y="2996952"/>
            <a:ext cx="4896544" cy="3059299"/>
          </a:xfrm>
          <a:prstGeom prst="rect">
            <a:avLst/>
          </a:prstGeom>
          <a:noFill/>
        </p:spPr>
        <p:txBody>
          <a:bodyPr wrap="square" rtlCol="0">
            <a:spAutoFit/>
          </a:bodyPr>
          <a:lstStyle/>
          <a:p>
            <a:pPr algn="just">
              <a:lnSpc>
                <a:spcPct val="115000"/>
              </a:lnSpc>
              <a:spcAft>
                <a:spcPts val="0"/>
              </a:spcAft>
            </a:pPr>
            <a:r>
              <a:rPr lang="sah-RU" sz="1600" b="1" dirty="0" smtClean="0">
                <a:solidFill>
                  <a:schemeClr val="accent1">
                    <a:lumMod val="50000"/>
                  </a:schemeClr>
                </a:solidFill>
                <a:effectLst/>
                <a:latin typeface="Times New Roman"/>
                <a:ea typeface="Calibri"/>
                <a:cs typeface="Times New Roman"/>
              </a:rPr>
              <a:t>Фотоальбом посвящен самому первому весеннему цветку Центральной Якутии-подснежнику (прострелу, ньургуһуҥҥа). В альбом вошло 100 фотографий подснежников, снятые самим авторм за многие годы наюлюдений за ними в окрестностях города Якутска- п.Владимировка, п.Маган, с.Хатассы; в Хангаласском улусе.</a:t>
            </a:r>
            <a:endParaRPr lang="ru-RU" sz="1200" b="1" dirty="0">
              <a:solidFill>
                <a:schemeClr val="accent1">
                  <a:lumMod val="50000"/>
                </a:schemeClr>
              </a:solidFill>
              <a:ea typeface="Calibri"/>
              <a:cs typeface="Times New Roman"/>
            </a:endParaRPr>
          </a:p>
          <a:p>
            <a:pPr algn="just"/>
            <a:r>
              <a:rPr lang="sah-RU" sz="1600" b="1" dirty="0" smtClean="0">
                <a:solidFill>
                  <a:schemeClr val="accent1">
                    <a:lumMod val="50000"/>
                  </a:schemeClr>
                </a:solidFill>
                <a:effectLst/>
                <a:latin typeface="Times New Roman"/>
                <a:ea typeface="Calibri"/>
              </a:rPr>
              <a:t>   Разнообразие форм лепестков подснежника, разнообразие их окрасок, изобилие поднежников на косогорах, на полянах запечатлены автором на этих уникальных, очень редких фотографиях</a:t>
            </a:r>
            <a:endParaRPr lang="ru-RU" sz="1600" b="1" dirty="0">
              <a:solidFill>
                <a:schemeClr val="accent1">
                  <a:lumMod val="50000"/>
                </a:schemeClr>
              </a:solidFill>
            </a:endParaRPr>
          </a:p>
        </p:txBody>
      </p:sp>
    </p:spTree>
    <p:extLst>
      <p:ext uri="{BB962C8B-B14F-4D97-AF65-F5344CB8AC3E}">
        <p14:creationId xmlns:p14="http://schemas.microsoft.com/office/powerpoint/2010/main" val="63800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559" y="548680"/>
            <a:ext cx="1882787" cy="2704861"/>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92" y="3645024"/>
            <a:ext cx="2082008" cy="2762687"/>
          </a:xfrm>
          <a:prstGeom prst="rect">
            <a:avLst/>
          </a:prstGeom>
        </p:spPr>
      </p:pic>
      <p:sp>
        <p:nvSpPr>
          <p:cNvPr id="4" name="Прямоугольник 3"/>
          <p:cNvSpPr/>
          <p:nvPr/>
        </p:nvSpPr>
        <p:spPr>
          <a:xfrm>
            <a:off x="3059832" y="692696"/>
            <a:ext cx="5112568" cy="2003625"/>
          </a:xfrm>
          <a:prstGeom prst="rect">
            <a:avLst/>
          </a:prstGeom>
        </p:spPr>
        <p:txBody>
          <a:bodyPr wrap="square">
            <a:spAutoFit/>
          </a:bodyPr>
          <a:lstStyle/>
          <a:p>
            <a:pPr algn="just">
              <a:lnSpc>
                <a:spcPct val="115000"/>
              </a:lnSpc>
              <a:spcAft>
                <a:spcPts val="0"/>
              </a:spcAft>
            </a:pPr>
            <a:r>
              <a:rPr lang="sah-RU" b="1" dirty="0" smtClean="0">
                <a:effectLst/>
                <a:latin typeface="Times New Roman"/>
                <a:ea typeface="Calibri"/>
                <a:cs typeface="Times New Roman"/>
              </a:rPr>
              <a:t>Федорова, Варвара Степановна.</a:t>
            </a:r>
            <a:endParaRPr lang="ru-RU" sz="1400" b="1" dirty="0">
              <a:ea typeface="Calibri"/>
              <a:cs typeface="Times New Roman"/>
            </a:endParaRPr>
          </a:p>
          <a:p>
            <a:pPr algn="just">
              <a:lnSpc>
                <a:spcPct val="115000"/>
              </a:lnSpc>
              <a:spcAft>
                <a:spcPts val="0"/>
              </a:spcAft>
            </a:pPr>
            <a:r>
              <a:rPr lang="sah-RU" b="1" dirty="0" smtClean="0">
                <a:effectLst/>
                <a:latin typeface="Times New Roman"/>
                <a:ea typeface="Calibri"/>
                <a:cs typeface="Times New Roman"/>
              </a:rPr>
              <a:t>КҮН СИБЭККИТЭ НьУРГУҺУН /Варвара Федорова.-Дьокуускай:Ю.А.Гагарин аатынан Саха Өрөспүүбүлүкэтин типографията, 2023.-152 с.</a:t>
            </a:r>
            <a:endParaRPr lang="ru-RU" sz="1400" b="1" dirty="0">
              <a:ea typeface="Calibri"/>
              <a:cs typeface="Times New Roman"/>
            </a:endParaRPr>
          </a:p>
          <a:p>
            <a:pPr algn="just">
              <a:lnSpc>
                <a:spcPct val="115000"/>
              </a:lnSpc>
              <a:spcAft>
                <a:spcPts val="0"/>
              </a:spcAft>
            </a:pPr>
            <a:r>
              <a:rPr lang="sah-RU" b="1" dirty="0" smtClean="0">
                <a:effectLst/>
                <a:latin typeface="Times New Roman"/>
                <a:ea typeface="Calibri"/>
                <a:cs typeface="Times New Roman"/>
              </a:rPr>
              <a:t>   Агенство СIP HБР Саха</a:t>
            </a:r>
            <a:endParaRPr lang="ru-RU" sz="1400" b="1" dirty="0">
              <a:ea typeface="Calibri"/>
              <a:cs typeface="Times New Roman"/>
            </a:endParaRPr>
          </a:p>
        </p:txBody>
      </p:sp>
      <p:sp>
        <p:nvSpPr>
          <p:cNvPr id="6" name="TextBox 5"/>
          <p:cNvSpPr txBox="1"/>
          <p:nvPr/>
        </p:nvSpPr>
        <p:spPr>
          <a:xfrm>
            <a:off x="3131840" y="2996952"/>
            <a:ext cx="5328592" cy="3545266"/>
          </a:xfrm>
          <a:prstGeom prst="rect">
            <a:avLst/>
          </a:prstGeom>
          <a:noFill/>
        </p:spPr>
        <p:txBody>
          <a:bodyPr wrap="square" rtlCol="0">
            <a:spAutoFit/>
          </a:bodyPr>
          <a:lstStyle/>
          <a:p>
            <a:pPr algn="just">
              <a:lnSpc>
                <a:spcPct val="115000"/>
              </a:lnSpc>
              <a:spcAft>
                <a:spcPts val="0"/>
              </a:spcAft>
            </a:pPr>
            <a:r>
              <a:rPr lang="sah-RU" sz="1400" b="1" dirty="0" smtClean="0">
                <a:solidFill>
                  <a:srgbClr val="002060"/>
                </a:solidFill>
                <a:effectLst/>
                <a:latin typeface="Times New Roman"/>
                <a:ea typeface="Calibri"/>
                <a:cs typeface="Times New Roman"/>
              </a:rPr>
              <a:t>Книга о подснежнике-ньургуһун, о подснежниках-ньургуһуннар.</a:t>
            </a:r>
            <a:endParaRPr lang="ru-RU" sz="1100" b="1" dirty="0">
              <a:solidFill>
                <a:srgbClr val="002060"/>
              </a:solidFill>
              <a:ea typeface="Calibri"/>
              <a:cs typeface="Times New Roman"/>
            </a:endParaRPr>
          </a:p>
          <a:p>
            <a:pPr algn="just">
              <a:lnSpc>
                <a:spcPct val="115000"/>
              </a:lnSpc>
              <a:spcAft>
                <a:spcPts val="0"/>
              </a:spcAft>
            </a:pPr>
            <a:r>
              <a:rPr lang="sah-RU" sz="1400" b="1" dirty="0" smtClean="0">
                <a:solidFill>
                  <a:srgbClr val="002060"/>
                </a:solidFill>
                <a:effectLst/>
                <a:latin typeface="Times New Roman"/>
                <a:ea typeface="Calibri"/>
                <a:cs typeface="Times New Roman"/>
              </a:rPr>
              <a:t>В первый раздел книги вошли выразительные куплеты из песен, стихов, прекрасные мысли людей,  посвященных этому первому весеннему цветку Якутии, сгруппированные авторм по их смыслу и ракрывающих духовную суть подснежников в жизни каждого якутянина; рассказы о подснежниках; книги с названием “Ньургуһун”, “Ньургуһуннар”; открытки с подснежниками; рисунки автора.</a:t>
            </a:r>
            <a:endParaRPr lang="ru-RU" sz="1100" b="1" dirty="0">
              <a:solidFill>
                <a:srgbClr val="002060"/>
              </a:solidFill>
              <a:ea typeface="Calibri"/>
              <a:cs typeface="Times New Roman"/>
            </a:endParaRPr>
          </a:p>
          <a:p>
            <a:pPr algn="just">
              <a:lnSpc>
                <a:spcPct val="115000"/>
              </a:lnSpc>
              <a:spcAft>
                <a:spcPts val="0"/>
              </a:spcAft>
            </a:pPr>
            <a:r>
              <a:rPr lang="sah-RU" sz="1400" b="1" dirty="0" smtClean="0">
                <a:solidFill>
                  <a:srgbClr val="002060"/>
                </a:solidFill>
                <a:effectLst/>
                <a:latin typeface="Times New Roman"/>
                <a:ea typeface="Calibri"/>
                <a:cs typeface="Times New Roman"/>
              </a:rPr>
              <a:t>  Во втором разделе автор знакомит читателей с многообразием видового состава прострелов-подснежников во флоре мира, России, Якутии, Бурятии, Забайкальского края, Иркутской облости и Монголии и с цветными фотографиями каждого вида, а также с их различными сортами.</a:t>
            </a:r>
            <a:endParaRPr lang="ru-RU" sz="1100" b="1" dirty="0">
              <a:solidFill>
                <a:srgbClr val="002060"/>
              </a:solidFill>
              <a:ea typeface="Calibri"/>
              <a:cs typeface="Times New Roman"/>
            </a:endParaRPr>
          </a:p>
        </p:txBody>
      </p:sp>
    </p:spTree>
    <p:extLst>
      <p:ext uri="{BB962C8B-B14F-4D97-AF65-F5344CB8AC3E}">
        <p14:creationId xmlns:p14="http://schemas.microsoft.com/office/powerpoint/2010/main" val="16779074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523</Words>
  <Application>Microsoft Office PowerPoint</Application>
  <PresentationFormat>Экран (4:3)</PresentationFormat>
  <Paragraphs>23</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Виртуальная выставка автора Варвары Степановны Федоровой «Күн сибэккитэ ньургуһун”  (Книги, подаренные библиотеке)</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Виртуальная выставка «Күн сибэккитэ ньургуһун” (Книги, подаренные библиотеке)</dc:title>
  <dc:creator>Professional</dc:creator>
  <cp:lastModifiedBy>Professional</cp:lastModifiedBy>
  <cp:revision>6</cp:revision>
  <dcterms:created xsi:type="dcterms:W3CDTF">2025-05-17T12:31:49Z</dcterms:created>
  <dcterms:modified xsi:type="dcterms:W3CDTF">2025-05-17T13:57:47Z</dcterms:modified>
</cp:coreProperties>
</file>