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73" r:id="rId3"/>
    <p:sldId id="276" r:id="rId4"/>
    <p:sldId id="281" r:id="rId5"/>
    <p:sldId id="274" r:id="rId6"/>
    <p:sldId id="278" r:id="rId7"/>
    <p:sldId id="280" r:id="rId8"/>
    <p:sldId id="284" r:id="rId9"/>
    <p:sldId id="275" r:id="rId10"/>
    <p:sldId id="282" r:id="rId11"/>
    <p:sldId id="285" r:id="rId12"/>
    <p:sldId id="286" r:id="rId13"/>
    <p:sldId id="287" r:id="rId14"/>
    <p:sldId id="288" r:id="rId15"/>
    <p:sldId id="290" r:id="rId16"/>
    <p:sldId id="272" r:id="rId17"/>
    <p:sldId id="289" r:id="rId18"/>
    <p:sldId id="291" r:id="rId19"/>
    <p:sldId id="292" r:id="rId20"/>
    <p:sldId id="293" r:id="rId21"/>
    <p:sldId id="294" r:id="rId22"/>
    <p:sldId id="295" r:id="rId23"/>
    <p:sldId id="296" r:id="rId24"/>
    <p:sldId id="298" r:id="rId25"/>
    <p:sldId id="297" r:id="rId26"/>
    <p:sldId id="266" r:id="rId27"/>
    <p:sldId id="259" r:id="rId28"/>
    <p:sldId id="299" r:id="rId29"/>
    <p:sldId id="260" r:id="rId30"/>
    <p:sldId id="270" r:id="rId31"/>
    <p:sldId id="30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0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FCB8-1F5B-4F48-B847-718FF3CFA23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FF0F-4134-4471-975F-01CD7D7FE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503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FCB8-1F5B-4F48-B847-718FF3CFA23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FF0F-4134-4471-975F-01CD7D7FE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02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FCB8-1F5B-4F48-B847-718FF3CFA23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FF0F-4134-4471-975F-01CD7D7FE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699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FCB8-1F5B-4F48-B847-718FF3CFA23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FF0F-4134-4471-975F-01CD7D7FE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488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FCB8-1F5B-4F48-B847-718FF3CFA23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FF0F-4134-4471-975F-01CD7D7FE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106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FCB8-1F5B-4F48-B847-718FF3CFA23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FF0F-4134-4471-975F-01CD7D7FE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923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FCB8-1F5B-4F48-B847-718FF3CFA23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FF0F-4134-4471-975F-01CD7D7FE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498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FCB8-1F5B-4F48-B847-718FF3CFA23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FF0F-4134-4471-975F-01CD7D7FE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23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FCB8-1F5B-4F48-B847-718FF3CFA23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FF0F-4134-4471-975F-01CD7D7FE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92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FCB8-1F5B-4F48-B847-718FF3CFA23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FF0F-4134-4471-975F-01CD7D7FE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544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FCB8-1F5B-4F48-B847-718FF3CFA23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FF0F-4134-4471-975F-01CD7D7FE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462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6FCB8-1F5B-4F48-B847-718FF3CFA236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9FF0F-4134-4471-975F-01CD7D7FE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06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8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55.png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04274" y="1130968"/>
            <a:ext cx="9411292" cy="584294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38" y="3312"/>
            <a:ext cx="6753668" cy="204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58672" y="3079143"/>
            <a:ext cx="390523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cap="none" spc="0" dirty="0" smtClean="0">
                <a:ln w="222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Bahnschrift SemiBold SemiConden" panose="020B0502040204020203" pitchFamily="34" charset="0"/>
              </a:rPr>
              <a:t>Улица героя</a:t>
            </a:r>
          </a:p>
          <a:p>
            <a:r>
              <a:rPr lang="ru-RU" sz="3200" b="1" dirty="0" smtClean="0">
                <a:ln w="222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Bahnschrift SemiBold SemiConden" panose="020B0502040204020203" pitchFamily="34" charset="0"/>
              </a:rPr>
              <a:t>Феодосия Семеновича</a:t>
            </a:r>
          </a:p>
          <a:p>
            <a:r>
              <a:rPr lang="ru-RU" sz="3200" b="1" dirty="0" smtClean="0">
                <a:ln w="222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Bahnschrift SemiBold SemiConden" panose="020B0502040204020203" pitchFamily="34" charset="0"/>
              </a:rPr>
              <a:t>Донского</a:t>
            </a:r>
            <a:endParaRPr lang="ru-RU" sz="3200" b="1" cap="none" spc="0" dirty="0">
              <a:ln w="22225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Bahnschrift SemiBold SemiConden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44" y="2414316"/>
            <a:ext cx="2933954" cy="3673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136066" y="5445757"/>
            <a:ext cx="464419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Выполнил</a:t>
            </a:r>
            <a:r>
              <a:rPr lang="ru-RU" sz="1600" dirty="0" smtClean="0">
                <a:latin typeface="Bahnschrift SemiBold" panose="020B0502040204020203" pitchFamily="34" charset="0"/>
              </a:rPr>
              <a:t> ученик 6-А класса</a:t>
            </a:r>
          </a:p>
          <a:p>
            <a:pPr algn="r"/>
            <a:r>
              <a:rPr lang="ru-RU" sz="1600" dirty="0" smtClean="0">
                <a:latin typeface="Bahnschrift SemiBold" panose="020B0502040204020203" pitchFamily="34" charset="0"/>
              </a:rPr>
              <a:t> </a:t>
            </a:r>
            <a:r>
              <a:rPr lang="ru-RU" sz="1600" dirty="0" err="1" smtClean="0">
                <a:latin typeface="Bahnschrift SemiBold" panose="020B0502040204020203" pitchFamily="34" charset="0"/>
              </a:rPr>
              <a:t>Нюрбинской</a:t>
            </a:r>
            <a:r>
              <a:rPr lang="ru-RU" sz="1600" dirty="0" smtClean="0">
                <a:latin typeface="Bahnschrift SemiBold" panose="020B0502040204020203" pitchFamily="34" charset="0"/>
              </a:rPr>
              <a:t> многопрофильной гимназии</a:t>
            </a:r>
          </a:p>
          <a:p>
            <a:pPr algn="r"/>
            <a:r>
              <a:rPr lang="ru-RU" sz="1600" dirty="0" smtClean="0">
                <a:latin typeface="Bahnschrift SemiBold" panose="020B0502040204020203" pitchFamily="34" charset="0"/>
              </a:rPr>
              <a:t>Степанов Валентин</a:t>
            </a:r>
          </a:p>
          <a:p>
            <a:pPr algn="r"/>
            <a:r>
              <a:rPr lang="ru-RU" sz="1600" b="1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Руководитель:</a:t>
            </a:r>
            <a:r>
              <a:rPr lang="ru-RU" sz="1600" dirty="0" smtClean="0">
                <a:latin typeface="Bahnschrift SemiBold" panose="020B0502040204020203" pitchFamily="34" charset="0"/>
              </a:rPr>
              <a:t> </a:t>
            </a:r>
            <a:r>
              <a:rPr lang="ru-RU" sz="1600" dirty="0" err="1" smtClean="0">
                <a:latin typeface="Bahnschrift SemiBold" panose="020B0502040204020203" pitchFamily="34" charset="0"/>
              </a:rPr>
              <a:t>Ушканова</a:t>
            </a:r>
            <a:r>
              <a:rPr lang="ru-RU" sz="1600" dirty="0" smtClean="0">
                <a:latin typeface="Bahnschrift SemiBold" panose="020B0502040204020203" pitchFamily="34" charset="0"/>
              </a:rPr>
              <a:t> Я.В.</a:t>
            </a:r>
          </a:p>
          <a:p>
            <a:r>
              <a:rPr lang="ru-RU" dirty="0" smtClean="0">
                <a:latin typeface="Bahnschrift SemiBold" panose="020B0502040204020203" pitchFamily="34" charset="0"/>
              </a:rPr>
              <a:t> </a:t>
            </a:r>
            <a:endParaRPr lang="ru-RU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79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04274" y="1130968"/>
            <a:ext cx="9411292" cy="584294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312821" y="114635"/>
            <a:ext cx="8510337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latin typeface="Bahnschrift SemiBold" panose="020B0502040204020203" pitchFamily="34" charset="0"/>
              </a:rPr>
              <a:t>	</a:t>
            </a:r>
            <a:endParaRPr lang="ru-RU" sz="1500" b="1" dirty="0" smtClean="0">
              <a:latin typeface="Bahnschrift SemiBold" panose="020B0502040204020203" pitchFamily="34" charset="0"/>
            </a:endParaRPr>
          </a:p>
          <a:p>
            <a:pPr algn="ctr"/>
            <a:r>
              <a:rPr lang="ru-RU" sz="1500" b="1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У </a:t>
            </a:r>
            <a:r>
              <a:rPr lang="ru-RU" sz="1500" b="1" dirty="0">
                <a:solidFill>
                  <a:srgbClr val="0070C0"/>
                </a:solidFill>
                <a:latin typeface="Bahnschrift SemiBold" panose="020B0502040204020203" pitchFamily="34" charset="0"/>
              </a:rPr>
              <a:t>него много наград:</a:t>
            </a:r>
          </a:p>
          <a:p>
            <a:pPr algn="just"/>
            <a:r>
              <a:rPr lang="ru-RU" sz="1500" b="1" dirty="0" smtClean="0">
                <a:latin typeface="Bahnschrift SemiBold" panose="020B0502040204020203" pitchFamily="34" charset="0"/>
              </a:rPr>
              <a:t>           • </a:t>
            </a:r>
            <a:r>
              <a:rPr lang="ru-RU" sz="1500" b="1" dirty="0" smtClean="0">
                <a:latin typeface="Bahnschrift SemiBold" panose="020B0502040204020203" pitchFamily="34" charset="0"/>
              </a:rPr>
              <a:t>Орден </a:t>
            </a:r>
            <a:r>
              <a:rPr lang="ru-RU" sz="1500" b="1" dirty="0">
                <a:latin typeface="Bahnschrift SemiBold" panose="020B0502040204020203" pitchFamily="34" charset="0"/>
              </a:rPr>
              <a:t>Отечественной войны II степени, </a:t>
            </a:r>
          </a:p>
          <a:p>
            <a:pPr algn="just"/>
            <a:r>
              <a:rPr lang="ru-RU" sz="1500" b="1" dirty="0" smtClean="0">
                <a:latin typeface="Bahnschrift SemiBold" panose="020B0502040204020203" pitchFamily="34" charset="0"/>
              </a:rPr>
              <a:t>           • </a:t>
            </a:r>
            <a:r>
              <a:rPr lang="ru-RU" sz="1500" b="1" dirty="0" smtClean="0">
                <a:latin typeface="Bahnschrift SemiBold" panose="020B0502040204020203" pitchFamily="34" charset="0"/>
              </a:rPr>
              <a:t>дважды </a:t>
            </a:r>
            <a:r>
              <a:rPr lang="ru-RU" sz="1500" b="1" dirty="0">
                <a:latin typeface="Bahnschrift SemiBold" panose="020B0502040204020203" pitchFamily="34" charset="0"/>
              </a:rPr>
              <a:t>- медаль «За боевые заслуги»,</a:t>
            </a:r>
          </a:p>
          <a:p>
            <a:pPr algn="just"/>
            <a:r>
              <a:rPr lang="ru-RU" sz="1500" b="1" dirty="0" smtClean="0">
                <a:latin typeface="Bahnschrift SemiBold" panose="020B0502040204020203" pitchFamily="34" charset="0"/>
              </a:rPr>
              <a:t>           • </a:t>
            </a:r>
            <a:r>
              <a:rPr lang="ru-RU" sz="1500" b="1" dirty="0" smtClean="0">
                <a:latin typeface="Bahnschrift SemiBold" panose="020B0502040204020203" pitchFamily="34" charset="0"/>
              </a:rPr>
              <a:t>медаль </a:t>
            </a:r>
            <a:r>
              <a:rPr lang="ru-RU" sz="1500" b="1" dirty="0">
                <a:latin typeface="Bahnschrift SemiBold" panose="020B0502040204020203" pitchFamily="34" charset="0"/>
              </a:rPr>
              <a:t>«За освобождение Праги», </a:t>
            </a:r>
          </a:p>
          <a:p>
            <a:pPr algn="just"/>
            <a:r>
              <a:rPr lang="ru-RU" sz="1500" b="1" dirty="0" smtClean="0">
                <a:latin typeface="Bahnschrift SemiBold" panose="020B0502040204020203" pitchFamily="34" charset="0"/>
              </a:rPr>
              <a:t>           • </a:t>
            </a:r>
            <a:r>
              <a:rPr lang="ru-RU" sz="1500" b="1" dirty="0" smtClean="0">
                <a:latin typeface="Bahnschrift SemiBold" panose="020B0502040204020203" pitchFamily="34" charset="0"/>
              </a:rPr>
              <a:t>медаль </a:t>
            </a:r>
            <a:r>
              <a:rPr lang="ru-RU" sz="1500" b="1" dirty="0">
                <a:latin typeface="Bahnschrift SemiBold" panose="020B0502040204020203" pitchFamily="34" charset="0"/>
              </a:rPr>
              <a:t>«За Победу над Германией» (1945г</a:t>
            </a:r>
            <a:r>
              <a:rPr lang="ru-RU" sz="1500" b="1" dirty="0" smtClean="0">
                <a:latin typeface="Bahnschrift SemiBold" panose="020B0502040204020203" pitchFamily="34" charset="0"/>
              </a:rPr>
              <a:t>.)</a:t>
            </a:r>
          </a:p>
          <a:p>
            <a:pPr algn="just"/>
            <a:endParaRPr lang="ru-RU" sz="1500" b="1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b="1" dirty="0">
              <a:latin typeface="Bahnschrift SemiBold" panose="020B0502040204020203" pitchFamily="34" charset="0"/>
            </a:endParaRPr>
          </a:p>
          <a:p>
            <a:pPr algn="just"/>
            <a:endParaRPr lang="ru-RU" sz="1500" b="1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b="1" dirty="0">
              <a:latin typeface="Bahnschrift SemiBold" panose="020B0502040204020203" pitchFamily="34" charset="0"/>
            </a:endParaRPr>
          </a:p>
          <a:p>
            <a:pPr algn="just"/>
            <a:endParaRPr lang="ru-RU" sz="1500" b="1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b="1" dirty="0">
              <a:latin typeface="Bahnschrift SemiBold" panose="020B0502040204020203" pitchFamily="34" charset="0"/>
            </a:endParaRPr>
          </a:p>
          <a:p>
            <a:pPr algn="just"/>
            <a:endParaRPr lang="ru-RU" sz="1500" b="1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b="1" dirty="0">
              <a:latin typeface="Bahnschrift SemiBold" panose="020B0502040204020203" pitchFamily="34" charset="0"/>
            </a:endParaRPr>
          </a:p>
          <a:p>
            <a:pPr algn="just"/>
            <a:endParaRPr lang="ru-RU" sz="1500" b="1" dirty="0">
              <a:latin typeface="Bahnschrift SemiBold" panose="020B0502040204020203" pitchFamily="34" charset="0"/>
            </a:endParaRPr>
          </a:p>
          <a:p>
            <a:pPr algn="ctr"/>
            <a:endParaRPr lang="ru-RU" sz="1500" b="1" dirty="0" smtClean="0">
              <a:solidFill>
                <a:srgbClr val="0070C0"/>
              </a:solidFill>
              <a:latin typeface="Bahnschrift SemiBold" panose="020B0502040204020203" pitchFamily="34" charset="0"/>
            </a:endParaRPr>
          </a:p>
          <a:p>
            <a:pPr algn="ctr"/>
            <a:endParaRPr lang="ru-RU" sz="1500" b="1" dirty="0" smtClean="0">
              <a:solidFill>
                <a:srgbClr val="0070C0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ru-RU" sz="1500" b="1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Отрывок </a:t>
            </a:r>
            <a:r>
              <a:rPr lang="ru-RU" sz="1500" b="1" dirty="0">
                <a:solidFill>
                  <a:srgbClr val="0070C0"/>
                </a:solidFill>
                <a:latin typeface="Bahnschrift SemiBold" panose="020B0502040204020203" pitchFamily="34" charset="0"/>
              </a:rPr>
              <a:t>из наградного листа </a:t>
            </a:r>
            <a:r>
              <a:rPr lang="ru-RU" sz="1500" b="1" dirty="0" err="1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Ф.С.Донского</a:t>
            </a:r>
            <a:endParaRPr lang="ru-RU" sz="1500" b="1" dirty="0" smtClean="0">
              <a:solidFill>
                <a:srgbClr val="0070C0"/>
              </a:solidFill>
              <a:latin typeface="Bahnschrift SemiBold" panose="020B0502040204020203" pitchFamily="34" charset="0"/>
            </a:endParaRPr>
          </a:p>
          <a:p>
            <a:pPr algn="just"/>
            <a:r>
              <a:rPr lang="ru-RU" sz="1500" b="1" i="1" dirty="0" smtClean="0">
                <a:latin typeface="Bahnschrift SemiBold" panose="020B0502040204020203" pitchFamily="34" charset="0"/>
              </a:rPr>
              <a:t>	</a:t>
            </a:r>
            <a:r>
              <a:rPr lang="ru-RU" sz="1500" b="1" i="1" dirty="0" smtClean="0"/>
              <a:t>«</a:t>
            </a:r>
            <a:r>
              <a:rPr lang="ru-RU" sz="1500" b="1" i="1" dirty="0"/>
              <a:t>С первых дней Отечественной войны показывает смелость, отвагу и умение в ежедневной работе по организации бесперебойной связи с </a:t>
            </a:r>
            <a:r>
              <a:rPr lang="ru-RU" sz="1500" b="1" i="1" dirty="0" smtClean="0"/>
              <a:t>авиачастями (…)</a:t>
            </a:r>
          </a:p>
          <a:p>
            <a:pPr algn="just"/>
            <a:r>
              <a:rPr lang="ru-RU" sz="1500" b="1" i="1" dirty="0"/>
              <a:t> </a:t>
            </a:r>
            <a:r>
              <a:rPr lang="ru-RU" sz="1500" b="1" i="1" dirty="0" smtClean="0"/>
              <a:t>	За </a:t>
            </a:r>
            <a:r>
              <a:rPr lang="ru-RU" sz="1500" b="1" i="1" dirty="0"/>
              <a:t>время военных действий при большом скоплении боевых телеграмм неоднократно по несколько суток подряд без отдыха работает на узле связи, обеспечивая своевременную передачу и прием </a:t>
            </a:r>
            <a:r>
              <a:rPr lang="ru-RU" sz="1500" b="1" i="1" dirty="0" smtClean="0"/>
              <a:t>телеграмм (…)</a:t>
            </a:r>
          </a:p>
          <a:p>
            <a:pPr algn="just"/>
            <a:r>
              <a:rPr lang="ru-RU" sz="1500" b="1" i="1" dirty="0" smtClean="0"/>
              <a:t>	Безотказный </a:t>
            </a:r>
            <a:r>
              <a:rPr lang="ru-RU" sz="1500" b="1" i="1" dirty="0"/>
              <a:t>в работе, четкий, дисциплинированный ефрейтор. За отличную работу от командования имеет две денежные </a:t>
            </a:r>
            <a:r>
              <a:rPr lang="ru-RU" sz="1500" b="1" i="1" dirty="0" smtClean="0"/>
              <a:t>премии (…)</a:t>
            </a:r>
            <a:endParaRPr lang="ru-RU" sz="1500" b="1" i="1" dirty="0"/>
          </a:p>
          <a:p>
            <a:pPr algn="just"/>
            <a:r>
              <a:rPr lang="ru-RU" sz="1500" b="1" i="1" dirty="0" smtClean="0"/>
              <a:t>	Достоин </a:t>
            </a:r>
            <a:r>
              <a:rPr lang="ru-RU" sz="1500" b="1" i="1" dirty="0"/>
              <a:t>высокой правительственной награды - медали «За боевые заслуги</a:t>
            </a:r>
            <a:r>
              <a:rPr lang="ru-RU" sz="1500" b="1" i="1" dirty="0" smtClean="0"/>
              <a:t>».</a:t>
            </a:r>
          </a:p>
          <a:p>
            <a:pPr algn="r"/>
            <a:endParaRPr lang="ru-RU" sz="1500" b="1" dirty="0" smtClean="0">
              <a:latin typeface="Bahnschrift SemiBold" panose="020B0502040204020203" pitchFamily="34" charset="0"/>
            </a:endParaRPr>
          </a:p>
          <a:p>
            <a:pPr algn="r"/>
            <a:r>
              <a:rPr lang="ru-RU" sz="1500" b="1" dirty="0" smtClean="0">
                <a:latin typeface="Bahnschrift SemiBold" panose="020B0502040204020203" pitchFamily="34" charset="0"/>
              </a:rPr>
              <a:t>Командир </a:t>
            </a:r>
            <a:r>
              <a:rPr lang="ru-RU" sz="1500" b="1" dirty="0">
                <a:latin typeface="Bahnschrift SemiBold" panose="020B0502040204020203" pitchFamily="34" charset="0"/>
              </a:rPr>
              <a:t>26 ОРС, капитан Войтенко.</a:t>
            </a:r>
          </a:p>
          <a:p>
            <a:pPr algn="r"/>
            <a:r>
              <a:rPr lang="ru-RU" sz="1500" b="1" dirty="0">
                <a:latin typeface="Bahnschrift SemiBold" panose="020B0502040204020203" pitchFamily="34" charset="0"/>
              </a:rPr>
              <a:t>(Архив МО СССР. Ф.33, оп.682526, д.375, д.39) </a:t>
            </a:r>
          </a:p>
          <a:p>
            <a:pPr algn="just"/>
            <a:endParaRPr lang="ru-RU" sz="1500" b="1" dirty="0"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70"/>
          <a:stretch/>
        </p:blipFill>
        <p:spPr bwMode="auto">
          <a:xfrm>
            <a:off x="2554603" y="1999815"/>
            <a:ext cx="1282099" cy="1706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72" y="1999815"/>
            <a:ext cx="1398233" cy="1706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890" y="802105"/>
            <a:ext cx="2278198" cy="29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029" y="2013550"/>
            <a:ext cx="1461823" cy="1706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3283"/>
          <a:stretch/>
        </p:blipFill>
        <p:spPr>
          <a:xfrm>
            <a:off x="40105" y="1999815"/>
            <a:ext cx="2472574" cy="1706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873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33646" y="775387"/>
            <a:ext cx="9411292" cy="584294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310113" y="891809"/>
            <a:ext cx="852377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latin typeface="Bahnschrift SemiBold" panose="020B0502040204020203" pitchFamily="34" charset="0"/>
              </a:rPr>
              <a:t>	</a:t>
            </a:r>
            <a:r>
              <a:rPr lang="ru-RU" sz="1500" dirty="0" smtClean="0">
                <a:latin typeface="Bahnschrift SemiBold" panose="020B0502040204020203" pitchFamily="34" charset="0"/>
              </a:rPr>
              <a:t>Известен Донской и своим </a:t>
            </a:r>
            <a:r>
              <a:rPr lang="ru-RU" sz="15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автографом Победы </a:t>
            </a:r>
            <a:r>
              <a:rPr lang="ru-RU" sz="1500" dirty="0" smtClean="0">
                <a:latin typeface="Bahnschrift SemiBold" panose="020B0502040204020203" pitchFamily="34" charset="0"/>
              </a:rPr>
              <a:t>на стене поверженного </a:t>
            </a:r>
            <a:r>
              <a:rPr lang="ru-RU" sz="15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рейхстага</a:t>
            </a:r>
            <a:r>
              <a:rPr lang="ru-RU" sz="1500" dirty="0" smtClean="0">
                <a:latin typeface="Bahnschrift SemiBold" panose="020B0502040204020203" pitchFamily="34" charset="0"/>
              </a:rPr>
              <a:t> в Берлине </a:t>
            </a:r>
            <a:r>
              <a:rPr lang="ru-RU" sz="15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8 мая 1945 г.: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Gabriola" panose="04040605051002020D02" pitchFamily="82" charset="0"/>
              </a:rPr>
              <a:t>"Были и </a:t>
            </a:r>
            <a:r>
              <a:rPr lang="ru-RU" sz="2800" b="1" dirty="0">
                <a:solidFill>
                  <a:srgbClr val="C00000"/>
                </a:solidFill>
                <a:latin typeface="Gabriola" panose="04040605051002020D02" pitchFamily="82" charset="0"/>
              </a:rPr>
              <a:t>мы: из Якутии Ф.С. Донской, из Чувашии </a:t>
            </a:r>
            <a:r>
              <a:rPr lang="ru-RU" sz="2800" b="1" dirty="0" err="1">
                <a:solidFill>
                  <a:srgbClr val="C00000"/>
                </a:solidFill>
                <a:latin typeface="Gabriola" panose="04040605051002020D02" pitchFamily="82" charset="0"/>
              </a:rPr>
              <a:t>Коннов</a:t>
            </a:r>
            <a:r>
              <a:rPr lang="ru-RU" sz="2800" b="1" dirty="0">
                <a:solidFill>
                  <a:srgbClr val="C00000"/>
                </a:solidFill>
                <a:latin typeface="Gabriola" panose="04040605051002020D02" pitchFamily="82" charset="0"/>
              </a:rPr>
              <a:t> Ф.Ф. 8.05.45</a:t>
            </a:r>
            <a:r>
              <a:rPr lang="ru-RU" sz="2800" b="1" dirty="0" smtClean="0">
                <a:solidFill>
                  <a:srgbClr val="C00000"/>
                </a:solidFill>
                <a:latin typeface="Gabriola" panose="04040605051002020D02" pitchFamily="82" charset="0"/>
              </a:rPr>
              <a:t>"</a:t>
            </a:r>
            <a:endParaRPr lang="ru-RU" sz="2800" b="1" dirty="0">
              <a:solidFill>
                <a:srgbClr val="C00000"/>
              </a:solidFill>
              <a:latin typeface="Gabriola" panose="04040605051002020D02" pitchFamily="82" charset="0"/>
            </a:endParaRPr>
          </a:p>
        </p:txBody>
      </p:sp>
      <p:pic>
        <p:nvPicPr>
          <p:cNvPr id="9" name="Picture 2" descr="https://mdnutkina.sakha.muzkult.ru/media/2025/03/21/1325180763/kadry_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8" y="1996273"/>
            <a:ext cx="3502025" cy="4842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 t="10353" r="3127" b="-709"/>
          <a:stretch/>
        </p:blipFill>
        <p:spPr bwMode="auto">
          <a:xfrm>
            <a:off x="4237289" y="2698082"/>
            <a:ext cx="4437330" cy="2736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53532" y="5564127"/>
            <a:ext cx="4572000" cy="8827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Якут Феодосий Семенович Донской и </a:t>
            </a:r>
            <a:endParaRPr lang="ru-RU" sz="1200" b="1" dirty="0"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чуваш Федул Фомич </a:t>
            </a:r>
            <a:r>
              <a:rPr lang="ru-RU" sz="1600" b="1" dirty="0" err="1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Коннов</a:t>
            </a:r>
            <a:r>
              <a:rPr lang="ru-RU" sz="1600" b="1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друзья</a:t>
            </a:r>
            <a:r>
              <a:rPr lang="ru-RU" sz="1600" b="1" dirty="0" smtClean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прошедшие всю войну вместе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9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76465" y="643639"/>
            <a:ext cx="9411292" cy="584294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957076" y="1228670"/>
            <a:ext cx="5144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Они дружили и после войны…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77" y="1708484"/>
            <a:ext cx="5845208" cy="4082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773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56166" y="862544"/>
            <a:ext cx="9411292" cy="584294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936570" y="862544"/>
            <a:ext cx="59735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         Журналистика                                            Наука</a:t>
            </a:r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333" y="3996275"/>
            <a:ext cx="3423821" cy="2584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"/>
          <a:stretch/>
        </p:blipFill>
        <p:spPr>
          <a:xfrm>
            <a:off x="4722919" y="3994484"/>
            <a:ext cx="3494469" cy="2593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8" y="1016581"/>
            <a:ext cx="2224918" cy="2855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3342" y="1503378"/>
            <a:ext cx="3170397" cy="2066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3623" y="1503378"/>
            <a:ext cx="3421992" cy="2368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90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76465" y="643639"/>
            <a:ext cx="9411292" cy="584294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90317" y="209996"/>
            <a:ext cx="832054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 smtClean="0">
              <a:latin typeface="Bahnschrift SemiBold" panose="020B0502040204020203" pitchFamily="34" charset="0"/>
            </a:endParaRPr>
          </a:p>
          <a:p>
            <a:pPr algn="ctr"/>
            <a:endParaRPr lang="ru-RU" sz="1600" dirty="0">
              <a:latin typeface="Bahnschrift SemiBold" panose="020B0502040204020203" pitchFamily="34" charset="0"/>
            </a:endParaRPr>
          </a:p>
          <a:p>
            <a:pPr algn="ctr"/>
            <a:endParaRPr lang="ru-RU" sz="1600" dirty="0" smtClean="0">
              <a:latin typeface="Bahnschrift SemiBold" panose="020B0502040204020203" pitchFamily="34" charset="0"/>
            </a:endParaRPr>
          </a:p>
          <a:p>
            <a:pPr algn="ctr"/>
            <a:r>
              <a:rPr lang="ru-RU" sz="1600" dirty="0" smtClean="0">
                <a:latin typeface="Bahnschrift SemiBold" panose="020B0502040204020203" pitchFamily="34" charset="0"/>
              </a:rPr>
              <a:t>Мы решили сделать </a:t>
            </a:r>
            <a:r>
              <a:rPr lang="ru-RU" sz="16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опрос моих одноклассников</a:t>
            </a:r>
            <a:r>
              <a:rPr lang="ru-RU" sz="16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, </a:t>
            </a:r>
            <a:r>
              <a:rPr lang="ru-RU" sz="16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студентов </a:t>
            </a:r>
            <a:r>
              <a:rPr lang="ru-RU" sz="16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и взрослых </a:t>
            </a:r>
            <a:endParaRPr lang="ru-RU" sz="1600" dirty="0" smtClean="0">
              <a:solidFill>
                <a:srgbClr val="0070C0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ru-RU" sz="1600" dirty="0" smtClean="0">
                <a:latin typeface="Bahnschrift SemiBold" panose="020B0502040204020203" pitchFamily="34" charset="0"/>
              </a:rPr>
              <a:t>и </a:t>
            </a:r>
            <a:r>
              <a:rPr lang="ru-RU" sz="1600" dirty="0">
                <a:latin typeface="Bahnschrift SemiBold" panose="020B0502040204020203" pitchFamily="34" charset="0"/>
              </a:rPr>
              <a:t>узнать насколько их интересует краеведение, знают ли они историю своей улицы и известна ли им улица Донского. Опрос проходил </a:t>
            </a:r>
            <a:r>
              <a:rPr lang="ru-RU" sz="1600" dirty="0" smtClean="0">
                <a:latin typeface="Bahnschrift SemiBold" panose="020B0502040204020203" pitchFamily="34" charset="0"/>
              </a:rPr>
              <a:t>онлайн.</a:t>
            </a:r>
          </a:p>
          <a:p>
            <a:pPr algn="ctr"/>
            <a:endParaRPr lang="ru-RU" sz="1600" dirty="0">
              <a:latin typeface="Bahnschrift SemiBold" panose="020B0502040204020203" pitchFamily="34" charset="0"/>
            </a:endParaRPr>
          </a:p>
          <a:p>
            <a:pPr algn="ctr"/>
            <a:endParaRPr lang="ru-RU" sz="1600" dirty="0">
              <a:latin typeface="Bahnschrift SemiBold" panose="020B0502040204020203" pitchFamily="34" charset="0"/>
            </a:endParaRPr>
          </a:p>
          <a:p>
            <a:pPr algn="just"/>
            <a:r>
              <a:rPr lang="ru-RU" sz="1600" dirty="0" smtClean="0">
                <a:latin typeface="Bahnschrift SemiBold" panose="020B0502040204020203" pitchFamily="34" charset="0"/>
              </a:rPr>
              <a:t>     Ответили </a:t>
            </a:r>
            <a:r>
              <a:rPr lang="ru-RU" sz="1600" dirty="0" smtClean="0">
                <a:latin typeface="Bahnschrift SemiBold" panose="020B0502040204020203" pitchFamily="34" charset="0"/>
              </a:rPr>
              <a:t>на </a:t>
            </a:r>
            <a:r>
              <a:rPr lang="ru-RU" sz="1600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10 вопросов</a:t>
            </a:r>
          </a:p>
          <a:p>
            <a:pPr algn="just"/>
            <a:r>
              <a:rPr lang="ru-RU" sz="1600" dirty="0" smtClean="0">
                <a:latin typeface="Bahnschrift SemiBold" panose="020B0502040204020203" pitchFamily="34" charset="0"/>
              </a:rPr>
              <a:t>всего </a:t>
            </a:r>
            <a:r>
              <a:rPr lang="ru-RU" sz="1600" dirty="0">
                <a:latin typeface="Bahnschrift SemiBold" panose="020B0502040204020203" pitchFamily="34" charset="0"/>
              </a:rPr>
              <a:t>– </a:t>
            </a:r>
            <a:r>
              <a:rPr lang="ru-RU" sz="16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48 человек</a:t>
            </a:r>
            <a:r>
              <a:rPr lang="ru-RU" sz="1600" dirty="0" smtClean="0">
                <a:latin typeface="Bahnschrift SemiBold" panose="020B0502040204020203" pitchFamily="34" charset="0"/>
              </a:rPr>
              <a:t>:</a:t>
            </a:r>
          </a:p>
          <a:p>
            <a:pPr algn="just"/>
            <a:endParaRPr lang="ru-RU" sz="1600" dirty="0" smtClean="0">
              <a:latin typeface="Bahnschrift SemiBold" panose="020B0502040204020203" pitchFamily="34" charset="0"/>
            </a:endParaRPr>
          </a:p>
          <a:p>
            <a:pPr algn="just"/>
            <a:r>
              <a:rPr lang="ru-RU" sz="1600" dirty="0" smtClean="0">
                <a:latin typeface="Bahnschrift SemiBold" panose="020B0502040204020203" pitchFamily="34" charset="0"/>
              </a:rPr>
              <a:t>из </a:t>
            </a:r>
            <a:r>
              <a:rPr lang="ru-RU" sz="1600" dirty="0">
                <a:latin typeface="Bahnschrift SemiBold" panose="020B0502040204020203" pitchFamily="34" charset="0"/>
              </a:rPr>
              <a:t>них </a:t>
            </a:r>
            <a:r>
              <a:rPr lang="ru-RU" sz="1600" dirty="0" smtClean="0">
                <a:latin typeface="Bahnschrift SemiBold" panose="020B0502040204020203" pitchFamily="34" charset="0"/>
              </a:rPr>
              <a:t>школьников – </a:t>
            </a:r>
            <a:r>
              <a:rPr lang="ru-RU" sz="16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21</a:t>
            </a:r>
            <a:r>
              <a:rPr lang="ru-RU" sz="1600" dirty="0" smtClean="0">
                <a:latin typeface="Bahnschrift SemiBold" panose="020B0502040204020203" pitchFamily="34" charset="0"/>
              </a:rPr>
              <a:t>,</a:t>
            </a:r>
            <a:endParaRPr lang="ru-RU" sz="1600" dirty="0">
              <a:latin typeface="Bahnschrift SemiBold" panose="020B0502040204020203" pitchFamily="34" charset="0"/>
            </a:endParaRPr>
          </a:p>
          <a:p>
            <a:pPr algn="just"/>
            <a:r>
              <a:rPr lang="ru-RU" sz="1600" dirty="0">
                <a:latin typeface="Bahnschrift SemiBold" panose="020B0502040204020203" pitchFamily="34" charset="0"/>
              </a:rPr>
              <a:t>молодежи – </a:t>
            </a:r>
            <a:r>
              <a:rPr lang="ru-RU" sz="16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12</a:t>
            </a:r>
            <a:r>
              <a:rPr lang="ru-RU" sz="1600" dirty="0" smtClean="0">
                <a:latin typeface="Bahnschrift SemiBold" panose="020B0502040204020203" pitchFamily="34" charset="0"/>
              </a:rPr>
              <a:t>,</a:t>
            </a:r>
          </a:p>
          <a:p>
            <a:pPr algn="just"/>
            <a:r>
              <a:rPr lang="ru-RU" sz="1600" dirty="0" smtClean="0">
                <a:latin typeface="Bahnschrift SemiBold" panose="020B0502040204020203" pitchFamily="34" charset="0"/>
              </a:rPr>
              <a:t> взрослых </a:t>
            </a:r>
            <a:r>
              <a:rPr lang="ru-RU" sz="1600" dirty="0">
                <a:latin typeface="Bahnschrift SemiBold" panose="020B0502040204020203" pitchFamily="34" charset="0"/>
              </a:rPr>
              <a:t>– </a:t>
            </a:r>
            <a:r>
              <a:rPr lang="ru-RU" sz="16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15.</a:t>
            </a:r>
            <a:endParaRPr lang="ru-RU" sz="1600" dirty="0">
              <a:solidFill>
                <a:srgbClr val="0070C0"/>
              </a:solidFill>
              <a:latin typeface="Bahnschrift SemiBold" panose="020B0502040204020203" pitchFamily="34" charset="0"/>
            </a:endParaRPr>
          </a:p>
          <a:p>
            <a:pPr algn="ctr"/>
            <a:endParaRPr lang="ru-RU" sz="1600" dirty="0" smtClean="0">
              <a:latin typeface="Bahnschrift SemiBold" panose="020B0502040204020203" pitchFamily="34" charset="0"/>
            </a:endParaRPr>
          </a:p>
          <a:p>
            <a:pPr algn="ctr"/>
            <a:endParaRPr lang="ru-RU" sz="1600" dirty="0">
              <a:latin typeface="Bahnschrift SemiBold" panose="020B0502040204020203" pitchFamily="34" charset="0"/>
            </a:endParaRPr>
          </a:p>
          <a:p>
            <a:pPr algn="ctr"/>
            <a:endParaRPr lang="ru-RU" sz="1600" dirty="0" smtClean="0">
              <a:latin typeface="Bahnschrift SemiBold" panose="020B0502040204020203" pitchFamily="34" charset="0"/>
            </a:endParaRPr>
          </a:p>
          <a:p>
            <a:pPr algn="ctr"/>
            <a:endParaRPr lang="ru-RU" sz="1600" dirty="0">
              <a:latin typeface="Bahnschrift SemiBold" panose="020B0502040204020203" pitchFamily="34" charset="0"/>
            </a:endParaRPr>
          </a:p>
          <a:p>
            <a:pPr algn="ctr"/>
            <a:endParaRPr lang="ru-RU" sz="1600" dirty="0" smtClean="0">
              <a:latin typeface="Bahnschrift SemiBold" panose="020B0502040204020203" pitchFamily="34" charset="0"/>
            </a:endParaRPr>
          </a:p>
          <a:p>
            <a:pPr algn="ctr"/>
            <a:endParaRPr lang="ru-RU" sz="1600" dirty="0">
              <a:latin typeface="Bahnschrift SemiBold" panose="020B0502040204020203" pitchFamily="34" charset="0"/>
            </a:endParaRPr>
          </a:p>
          <a:p>
            <a:pPr algn="ctr"/>
            <a:endParaRPr lang="ru-RU" sz="1600" dirty="0" smtClean="0">
              <a:latin typeface="Bahnschrift SemiBold" panose="020B0502040204020203" pitchFamily="34" charset="0"/>
            </a:endParaRPr>
          </a:p>
          <a:p>
            <a:pPr algn="ctr"/>
            <a:endParaRPr lang="ru-RU" sz="1600" dirty="0">
              <a:latin typeface="Bahnschrift SemiBold" panose="020B0502040204020203" pitchFamily="34" charset="0"/>
            </a:endParaRPr>
          </a:p>
          <a:p>
            <a:pPr algn="ctr"/>
            <a:endParaRPr lang="ru-RU" sz="1600" dirty="0" smtClean="0">
              <a:latin typeface="Bahnschrift SemiBold" panose="020B0502040204020203" pitchFamily="34" charset="0"/>
            </a:endParaRPr>
          </a:p>
          <a:p>
            <a:pPr algn="ctr"/>
            <a:endParaRPr lang="ru-RU" sz="1600" dirty="0">
              <a:latin typeface="Bahnschrift SemiBold" panose="020B0502040204020203" pitchFamily="34" charset="0"/>
            </a:endParaRPr>
          </a:p>
          <a:p>
            <a:pPr algn="ctr"/>
            <a:endParaRPr lang="ru-RU" sz="1600" dirty="0" smtClean="0">
              <a:latin typeface="Bahnschrift SemiBold" panose="020B0502040204020203" pitchFamily="34" charset="0"/>
            </a:endParaRPr>
          </a:p>
          <a:p>
            <a:pPr algn="ctr"/>
            <a:endParaRPr lang="ru-RU" sz="1600" dirty="0">
              <a:latin typeface="Bahnschrift SemiBold" panose="020B0502040204020203" pitchFamily="34" charset="0"/>
            </a:endParaRPr>
          </a:p>
          <a:p>
            <a:pPr algn="ctr"/>
            <a:endParaRPr lang="ru-RU" sz="1600" dirty="0" smtClean="0">
              <a:latin typeface="Bahnschrift SemiBold" panose="020B0502040204020203" pitchFamily="34" charset="0"/>
            </a:endParaRPr>
          </a:p>
          <a:p>
            <a:pPr algn="ctr"/>
            <a:endParaRPr lang="ru-RU" sz="1600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03" y="1933415"/>
            <a:ext cx="4813518" cy="4814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965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76465" y="643639"/>
            <a:ext cx="9411292" cy="584294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70767" y="1210622"/>
            <a:ext cx="321644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Результаты такие: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Bahnschrift SemiBold" panose="020B0502040204020203" pitchFamily="34" charset="0"/>
              </a:rPr>
              <a:t>Большинство (33 человека) </a:t>
            </a:r>
            <a:r>
              <a:rPr lang="ru-RU" sz="1400" dirty="0">
                <a:latin typeface="Bahnschrift SemiBold" panose="020B0502040204020203" pitchFamily="34" charset="0"/>
              </a:rPr>
              <a:t>не знают </a:t>
            </a:r>
            <a:r>
              <a:rPr lang="ru-RU" sz="1400" dirty="0" smtClean="0">
                <a:latin typeface="Bahnschrift SemiBold" panose="020B0502040204020203" pitchFamily="34" charset="0"/>
              </a:rPr>
              <a:t>истории своих </a:t>
            </a:r>
            <a:r>
              <a:rPr lang="ru-RU" sz="1400" dirty="0">
                <a:latin typeface="Bahnschrift SemiBold" panose="020B0502040204020203" pitchFamily="34" charset="0"/>
              </a:rPr>
              <a:t>улицы.</a:t>
            </a:r>
          </a:p>
          <a:p>
            <a:pPr algn="just"/>
            <a:r>
              <a:rPr lang="ru-RU" sz="1400" dirty="0" smtClean="0">
                <a:latin typeface="Bahnschrift SemiBold" panose="020B0502040204020203" pitchFamily="34" charset="0"/>
              </a:rPr>
              <a:t>•     Больше </a:t>
            </a:r>
            <a:r>
              <a:rPr lang="ru-RU" sz="1400" dirty="0">
                <a:latin typeface="Bahnschrift SemiBold" panose="020B0502040204020203" pitchFamily="34" charset="0"/>
              </a:rPr>
              <a:t>половины (</a:t>
            </a:r>
            <a:r>
              <a:rPr lang="ru-RU" sz="1400" dirty="0" smtClean="0">
                <a:latin typeface="Bahnschrift SemiBold" panose="020B0502040204020203" pitchFamily="34" charset="0"/>
              </a:rPr>
              <a:t>25 человек) </a:t>
            </a:r>
            <a:r>
              <a:rPr lang="ru-RU" sz="1400" dirty="0">
                <a:latin typeface="Bahnschrift SemiBold" panose="020B0502040204020203" pitchFamily="34" charset="0"/>
              </a:rPr>
              <a:t>не знают о существовании улицы </a:t>
            </a:r>
            <a:r>
              <a:rPr lang="ru-RU" sz="1400" dirty="0" smtClean="0">
                <a:latin typeface="Bahnschrift SemiBold" panose="020B0502040204020203" pitchFamily="34" charset="0"/>
              </a:rPr>
              <a:t>Донского.</a:t>
            </a:r>
          </a:p>
          <a:p>
            <a:pPr algn="just"/>
            <a:r>
              <a:rPr lang="ru-RU" sz="1400" dirty="0" smtClean="0">
                <a:latin typeface="Bahnschrift SemiBold" panose="020B0502040204020203" pitchFamily="34" charset="0"/>
              </a:rPr>
              <a:t>•     Только </a:t>
            </a:r>
            <a:r>
              <a:rPr lang="ru-RU" sz="1400" dirty="0">
                <a:latin typeface="Bahnschrift SemiBold" panose="020B0502040204020203" pitchFamily="34" charset="0"/>
              </a:rPr>
              <a:t>4</a:t>
            </a:r>
            <a:r>
              <a:rPr lang="ru-RU" sz="1400" dirty="0" smtClean="0">
                <a:latin typeface="Bahnschrift SemiBold" panose="020B0502040204020203" pitchFamily="34" charset="0"/>
              </a:rPr>
              <a:t> </a:t>
            </a:r>
            <a:r>
              <a:rPr lang="ru-RU" sz="1400" dirty="0">
                <a:latin typeface="Bahnschrift SemiBold" panose="020B0502040204020203" pitchFamily="34" charset="0"/>
              </a:rPr>
              <a:t>человека из </a:t>
            </a:r>
            <a:r>
              <a:rPr lang="ru-RU" sz="1400" dirty="0" smtClean="0">
                <a:latin typeface="Bahnschrift SemiBold" panose="020B0502040204020203" pitchFamily="34" charset="0"/>
              </a:rPr>
              <a:t>48 </a:t>
            </a:r>
            <a:r>
              <a:rPr lang="ru-RU" sz="1400" dirty="0">
                <a:latin typeface="Bahnschrift SemiBold" panose="020B0502040204020203" pitchFamily="34" charset="0"/>
              </a:rPr>
              <a:t>смогли назвать полное имя </a:t>
            </a:r>
            <a:r>
              <a:rPr lang="ru-RU" sz="1400" dirty="0" err="1">
                <a:latin typeface="Bahnschrift SemiBold" panose="020B0502040204020203" pitchFamily="34" charset="0"/>
              </a:rPr>
              <a:t>Ф.С.Донского</a:t>
            </a:r>
            <a:r>
              <a:rPr lang="ru-RU" sz="1400" dirty="0">
                <a:latin typeface="Bahnschrift SemiBold" panose="020B0502040204020203" pitchFamily="34" charset="0"/>
              </a:rPr>
              <a:t> и указать кто он. Все другие не знают или вовсе перепутали с известными </a:t>
            </a:r>
            <a:r>
              <a:rPr lang="ru-RU" sz="1400" dirty="0" smtClean="0">
                <a:latin typeface="Bahnschrift SemiBold" panose="020B0502040204020203" pitchFamily="34" charset="0"/>
              </a:rPr>
              <a:t>однофамильцами. </a:t>
            </a:r>
            <a:r>
              <a:rPr lang="ru-RU" sz="1400" dirty="0">
                <a:latin typeface="Bahnschrift SemiBold" panose="020B0502040204020203" pitchFamily="34" charset="0"/>
              </a:rPr>
              <a:t>Были также ответы, что это московский князь Дмитрий Донской.</a:t>
            </a:r>
          </a:p>
          <a:p>
            <a:pPr algn="just"/>
            <a:r>
              <a:rPr lang="ru-RU" sz="1400" dirty="0" smtClean="0">
                <a:latin typeface="Bahnschrift SemiBold" panose="020B0502040204020203" pitchFamily="34" charset="0"/>
              </a:rPr>
              <a:t>•     Большинство </a:t>
            </a:r>
            <a:r>
              <a:rPr lang="ru-RU" sz="1400" dirty="0">
                <a:latin typeface="Bahnschrift SemiBold" panose="020B0502040204020203" pitchFamily="34" charset="0"/>
              </a:rPr>
              <a:t>посчитало, </a:t>
            </a:r>
            <a:r>
              <a:rPr lang="ru-RU" sz="1400" dirty="0" smtClean="0">
                <a:latin typeface="Bahnschrift SemiBold" panose="020B0502040204020203" pitchFamily="34" charset="0"/>
              </a:rPr>
              <a:t>что </a:t>
            </a:r>
            <a:r>
              <a:rPr lang="ru-RU" sz="1400" dirty="0">
                <a:latin typeface="Bahnschrift SemiBold" panose="020B0502040204020203" pitchFamily="34" charset="0"/>
              </a:rPr>
              <a:t>изучение истории родных улиц необходимо</a:t>
            </a:r>
            <a:r>
              <a:rPr lang="ru-RU" sz="1400" dirty="0" smtClean="0">
                <a:latin typeface="Bahnschrift SemiBold" panose="020B0502040204020203" pitchFamily="34" charset="0"/>
              </a:rPr>
              <a:t>,</a:t>
            </a:r>
          </a:p>
          <a:p>
            <a:pPr algn="just"/>
            <a:r>
              <a:rPr lang="ru-RU" sz="1400" dirty="0" smtClean="0">
                <a:latin typeface="Bahnschrift SemiBold" panose="020B0502040204020203" pitchFamily="34" charset="0"/>
              </a:rPr>
              <a:t> </a:t>
            </a:r>
            <a:r>
              <a:rPr lang="ru-RU" sz="1400" dirty="0">
                <a:latin typeface="Bahnschrift SemiBold" panose="020B0502040204020203" pitchFamily="34" charset="0"/>
              </a:rPr>
              <a:t>это </a:t>
            </a:r>
            <a:r>
              <a:rPr lang="ru-RU" sz="1400" dirty="0" smtClean="0">
                <a:latin typeface="Bahnschrift SemiBold" panose="020B0502040204020203" pitchFamily="34" charset="0"/>
              </a:rPr>
              <a:t>77% опрошенных</a:t>
            </a:r>
            <a:r>
              <a:rPr lang="ru-RU" sz="1400" dirty="0">
                <a:latin typeface="Bahnschrift SemiBold" panose="020B0502040204020203" pitchFamily="34" charset="0"/>
              </a:rPr>
              <a:t> </a:t>
            </a:r>
            <a:r>
              <a:rPr lang="ru-RU" sz="1400" dirty="0" smtClean="0">
                <a:latin typeface="Bahnschrift SemiBold" panose="020B0502040204020203" pitchFamily="34" charset="0"/>
              </a:rPr>
              <a:t>(37 чел.).</a:t>
            </a:r>
          </a:p>
          <a:p>
            <a:pPr algn="just"/>
            <a:r>
              <a:rPr lang="ru-RU" sz="1400" dirty="0" smtClean="0">
                <a:latin typeface="Bahnschrift SemiBold" panose="020B0502040204020203" pitchFamily="34" charset="0"/>
              </a:rPr>
              <a:t>И </a:t>
            </a:r>
            <a:r>
              <a:rPr lang="ru-RU" sz="1400" dirty="0">
                <a:latin typeface="Bahnschrift SemiBold" panose="020B0502040204020203" pitchFamily="34" charset="0"/>
              </a:rPr>
              <a:t>радует, что дети и молодежь считают так</a:t>
            </a:r>
            <a:r>
              <a:rPr lang="ru-RU" sz="1400" dirty="0" smtClean="0">
                <a:latin typeface="Bahnschrift SemiBold" panose="020B0502040204020203" pitchFamily="34" charset="0"/>
              </a:rPr>
              <a:t>.</a:t>
            </a:r>
          </a:p>
          <a:p>
            <a:endParaRPr lang="ru-RU" sz="1400" dirty="0">
              <a:latin typeface="Bahnschrift SemiBold" panose="020B0502040204020203" pitchFamily="34" charset="0"/>
            </a:endParaRPr>
          </a:p>
          <a:p>
            <a:r>
              <a:rPr lang="ru-RU" sz="1400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	</a:t>
            </a:r>
            <a:endParaRPr lang="ru-RU" sz="1400" dirty="0">
              <a:latin typeface="Bahnschrift SemiBold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378" y="4310464"/>
            <a:ext cx="4277296" cy="188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409" y="2496974"/>
            <a:ext cx="4258218" cy="1684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378" y="643639"/>
            <a:ext cx="4241249" cy="1724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014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76465" y="643639"/>
            <a:ext cx="9411292" cy="584294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06" y="1159040"/>
            <a:ext cx="4331875" cy="5229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330" y="551465"/>
            <a:ext cx="4239062" cy="5229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770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643639"/>
            <a:ext cx="9234826" cy="584294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54486" y="1318344"/>
            <a:ext cx="814939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	</a:t>
            </a:r>
            <a:r>
              <a:rPr lang="ru-RU" sz="1400" dirty="0" smtClean="0">
                <a:latin typeface="Bahnschrift SemiBold" panose="020B0502040204020203" pitchFamily="34" charset="0"/>
              </a:rPr>
              <a:t>В </a:t>
            </a:r>
            <a:r>
              <a:rPr lang="ru-RU" sz="1400" dirty="0">
                <a:latin typeface="Bahnschrift SemiBold" panose="020B0502040204020203" pitchFamily="34" charset="0"/>
              </a:rPr>
              <a:t>ходе исследования я узнал, что </a:t>
            </a:r>
            <a:r>
              <a:rPr lang="ru-RU" sz="16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к увековечиванию памяти </a:t>
            </a:r>
            <a:r>
              <a:rPr lang="ru-RU" sz="1400" dirty="0">
                <a:latin typeface="Bahnschrift SemiBold" panose="020B0502040204020203" pitchFamily="34" charset="0"/>
              </a:rPr>
              <a:t>такого известного земляка жители </a:t>
            </a:r>
            <a:r>
              <a:rPr lang="ru-RU" sz="1400" dirty="0" err="1">
                <a:latin typeface="Bahnschrift SemiBold" panose="020B0502040204020203" pitchFamily="34" charset="0"/>
              </a:rPr>
              <a:t>Нюрбинского</a:t>
            </a:r>
            <a:r>
              <a:rPr lang="ru-RU" sz="1400" dirty="0">
                <a:latin typeface="Bahnschrift SemiBold" panose="020B0502040204020203" pitchFamily="34" charset="0"/>
              </a:rPr>
              <a:t> района </a:t>
            </a:r>
            <a:r>
              <a:rPr lang="ru-RU" sz="14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отнеслись с ответственностью</a:t>
            </a:r>
            <a:r>
              <a:rPr lang="ru-RU" sz="1400" dirty="0" smtClean="0">
                <a:latin typeface="Bahnschrift SemiBold" panose="020B0502040204020203" pitchFamily="34" charset="0"/>
              </a:rPr>
              <a:t>.</a:t>
            </a:r>
          </a:p>
          <a:p>
            <a:pPr algn="just"/>
            <a:endParaRPr lang="ru-RU" sz="14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400" dirty="0">
              <a:latin typeface="Bahnschrift SemiBold" panose="020B0502040204020203" pitchFamily="34" charset="0"/>
            </a:endParaRPr>
          </a:p>
          <a:p>
            <a:pPr algn="just"/>
            <a:endParaRPr lang="ru-RU" sz="14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400" dirty="0">
              <a:latin typeface="Bahnschrift SemiBold" panose="020B0502040204020203" pitchFamily="34" charset="0"/>
            </a:endParaRPr>
          </a:p>
          <a:p>
            <a:pPr algn="just"/>
            <a:endParaRPr lang="ru-RU" sz="14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400" dirty="0">
              <a:latin typeface="Bahnschrift SemiBold" panose="020B0502040204020203" pitchFamily="34" charset="0"/>
            </a:endParaRPr>
          </a:p>
          <a:p>
            <a:pPr algn="just"/>
            <a:endParaRPr lang="ru-RU" sz="14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4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400" dirty="0">
              <a:latin typeface="Bahnschrift SemiBold" panose="020B0502040204020203" pitchFamily="34" charset="0"/>
            </a:endParaRPr>
          </a:p>
          <a:p>
            <a:pPr algn="just"/>
            <a:endParaRPr lang="ru-RU" sz="14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400" dirty="0">
              <a:latin typeface="Bahnschrift SemiBold" panose="020B0502040204020203" pitchFamily="34" charset="0"/>
            </a:endParaRPr>
          </a:p>
          <a:p>
            <a:pPr algn="just"/>
            <a:endParaRPr lang="ru-RU" sz="14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400" dirty="0">
              <a:latin typeface="Bahnschrift SemiBold" panose="020B0502040204020203" pitchFamily="34" charset="0"/>
            </a:endParaRPr>
          </a:p>
          <a:p>
            <a:pPr algn="just"/>
            <a:endParaRPr lang="ru-RU" sz="14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400" dirty="0">
              <a:latin typeface="Bahnschrift SemiBold" panose="020B0502040204020203" pitchFamily="34" charset="0"/>
            </a:endParaRPr>
          </a:p>
          <a:p>
            <a:pPr algn="just"/>
            <a:endParaRPr lang="ru-RU" sz="14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400" dirty="0">
              <a:latin typeface="Bahnschrift SemiBold" panose="020B0502040204020203" pitchFamily="34" charset="0"/>
            </a:endParaRPr>
          </a:p>
          <a:p>
            <a:pPr algn="just"/>
            <a:endParaRPr lang="ru-RU" sz="1400" dirty="0" smtClean="0">
              <a:latin typeface="Bahnschrift SemiBold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146" y="2133354"/>
            <a:ext cx="3074070" cy="4098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301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76465" y="643639"/>
            <a:ext cx="9411292" cy="584294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 descr="C:\Users\user\Desktop\Изображение WhatsApp 2025-04-10 в 10.26.51_cf5fb33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8"/>
          <a:stretch/>
        </p:blipFill>
        <p:spPr bwMode="auto">
          <a:xfrm>
            <a:off x="99761" y="96253"/>
            <a:ext cx="4648701" cy="6682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024688" y="459626"/>
            <a:ext cx="373509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Bahnschrift SemiBold" panose="020B0502040204020203" pitchFamily="34" charset="0"/>
              </a:rPr>
              <a:t>  В родном </a:t>
            </a:r>
            <a:r>
              <a:rPr lang="ru-RU" sz="1400" dirty="0" err="1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Мальжагарском</a:t>
            </a:r>
            <a:r>
              <a:rPr lang="ru-RU" sz="14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 наслеге </a:t>
            </a:r>
          </a:p>
          <a:p>
            <a:pPr algn="just"/>
            <a:r>
              <a:rPr lang="ru-RU" sz="14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в музее </a:t>
            </a:r>
            <a:r>
              <a:rPr lang="ru-RU" sz="1400" dirty="0" err="1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им.братьев</a:t>
            </a:r>
            <a:r>
              <a:rPr lang="ru-RU" sz="14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 Донских </a:t>
            </a:r>
            <a:r>
              <a:rPr lang="ru-RU" sz="1400" dirty="0" smtClean="0">
                <a:latin typeface="Bahnschrift SemiBold" panose="020B0502040204020203" pitchFamily="34" charset="0"/>
              </a:rPr>
              <a:t>есть уголок. </a:t>
            </a:r>
          </a:p>
          <a:p>
            <a:pPr algn="just"/>
            <a:endParaRPr lang="ru-RU" sz="14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4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400" dirty="0">
              <a:latin typeface="Bahnschrift SemiBold" panose="020B0502040204020203" pitchFamily="34" charset="0"/>
            </a:endParaRPr>
          </a:p>
          <a:p>
            <a:pPr algn="just"/>
            <a:endParaRPr lang="ru-RU" sz="14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400" dirty="0">
              <a:latin typeface="Bahnschrift SemiBold" panose="020B0502040204020203" pitchFamily="34" charset="0"/>
            </a:endParaRPr>
          </a:p>
          <a:p>
            <a:pPr algn="just"/>
            <a:endParaRPr lang="ru-RU" sz="14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400" dirty="0">
              <a:latin typeface="Bahnschrift SemiBold" panose="020B0502040204020203" pitchFamily="34" charset="0"/>
            </a:endParaRPr>
          </a:p>
          <a:p>
            <a:pPr algn="just"/>
            <a:endParaRPr lang="ru-RU" sz="14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400" dirty="0">
              <a:latin typeface="Bahnschrift SemiBold" panose="020B0502040204020203" pitchFamily="34" charset="0"/>
            </a:endParaRPr>
          </a:p>
          <a:p>
            <a:pPr algn="just"/>
            <a:endParaRPr lang="ru-RU" sz="14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400" dirty="0">
              <a:latin typeface="Bahnschrift SemiBold" panose="020B0502040204020203" pitchFamily="34" charset="0"/>
            </a:endParaRPr>
          </a:p>
          <a:p>
            <a:pPr algn="just"/>
            <a:endParaRPr lang="ru-RU" sz="1400" dirty="0">
              <a:latin typeface="Bahnschrift SemiBold" panose="020B0502040204020203" pitchFamily="34" charset="0"/>
            </a:endParaRPr>
          </a:p>
          <a:p>
            <a:pPr algn="just"/>
            <a:endParaRPr lang="ru-RU" sz="1400" dirty="0">
              <a:latin typeface="Bahnschrift SemiBold" panose="020B0502040204020203" pitchFamily="34" charset="0"/>
            </a:endParaRPr>
          </a:p>
        </p:txBody>
      </p:sp>
      <p:pic>
        <p:nvPicPr>
          <p:cNvPr id="6" name="Рисунок 5" descr="C:\Users\user\Desktop\Изображение WhatsApp 2025-04-10 в 10.30.25_d1d5593f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53" y="1105036"/>
            <a:ext cx="3908965" cy="2332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user\Desktop\Изображение WhatsApp 2025-04-10 в 10.28.31_0186122f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518" y="3597057"/>
            <a:ext cx="1963487" cy="318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Изображение WhatsApp 2025-04-10 в 10.27.55_54a2e71b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948"/>
          <a:stretch/>
        </p:blipFill>
        <p:spPr bwMode="auto">
          <a:xfrm>
            <a:off x="7016139" y="3621285"/>
            <a:ext cx="1873250" cy="2466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8322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-117958" y="708207"/>
            <a:ext cx="9352784" cy="591758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729470" y="708207"/>
            <a:ext cx="38661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latin typeface="Bahnschrift SemiBold" panose="020B0502040204020203" pitchFamily="34" charset="0"/>
            </a:endParaRPr>
          </a:p>
          <a:p>
            <a:pPr algn="ctr"/>
            <a:r>
              <a:rPr lang="ru-RU" sz="14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В </a:t>
            </a:r>
            <a:r>
              <a:rPr lang="ru-RU" sz="14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музее Дружбы </a:t>
            </a:r>
            <a:r>
              <a:rPr lang="ru-RU" sz="1400" dirty="0" smtClean="0">
                <a:latin typeface="Bahnschrift SemiBold" panose="020B0502040204020203" pitchFamily="34" charset="0"/>
              </a:rPr>
              <a:t> </a:t>
            </a:r>
            <a:r>
              <a:rPr lang="ru-RU" sz="1400" dirty="0">
                <a:latin typeface="Bahnschrift SemiBold" panose="020B0502040204020203" pitchFamily="34" charset="0"/>
              </a:rPr>
              <a:t>есть </a:t>
            </a:r>
            <a:endParaRPr lang="ru-RU" sz="1400" dirty="0" smtClean="0">
              <a:latin typeface="Bahnschrift SemiBold" panose="020B0502040204020203" pitchFamily="34" charset="0"/>
            </a:endParaRP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анимационный </a:t>
            </a:r>
            <a:r>
              <a:rPr lang="ru-RU" sz="1400" dirty="0">
                <a:solidFill>
                  <a:srgbClr val="C00000"/>
                </a:solidFill>
                <a:latin typeface="Bahnschrift SemiBold" panose="020B0502040204020203" pitchFamily="34" charset="0"/>
              </a:rPr>
              <a:t>стенд </a:t>
            </a:r>
            <a:r>
              <a:rPr lang="ru-RU" sz="1400" dirty="0">
                <a:latin typeface="Bahnschrift SemiBold" panose="020B0502040204020203" pitchFamily="34" charset="0"/>
              </a:rPr>
              <a:t>в память о его </a:t>
            </a:r>
            <a:r>
              <a:rPr lang="ru-RU" sz="1400" dirty="0" smtClean="0">
                <a:latin typeface="Bahnschrift SemiBold" panose="020B0502040204020203" pitchFamily="34" charset="0"/>
              </a:rPr>
              <a:t>     легендарном </a:t>
            </a:r>
            <a:r>
              <a:rPr lang="ru-RU" sz="1400" dirty="0">
                <a:latin typeface="Bahnschrift SemiBold" panose="020B0502040204020203" pitchFamily="34" charset="0"/>
              </a:rPr>
              <a:t>автографе. </a:t>
            </a:r>
            <a:endParaRPr lang="ru-RU" sz="1400" dirty="0" smtClean="0">
              <a:latin typeface="Bahnschrift SemiBold" panose="020B0502040204020203" pitchFamily="34" charset="0"/>
            </a:endParaRPr>
          </a:p>
        </p:txBody>
      </p:sp>
      <p:pic>
        <p:nvPicPr>
          <p:cNvPr id="2" name="Видео WhatsApp 2025-04-15 в 10.27.54_29928e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9810" y="533747"/>
            <a:ext cx="3547425" cy="6266502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8" name="Рисунок 7" descr="C:\Users\user\AppData\Local\Packages\5319275A.WhatsAppDesktop_cv1g1gvanyjgm\TempState\19E4D3C90C6BC92F88D20107C9DE7719\Изображение WhatsApp 2025-04-13 в 23.08.54_781ae96f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614" y="1764632"/>
            <a:ext cx="3856004" cy="4884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90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33646" y="914400"/>
            <a:ext cx="9411292" cy="584294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472362" y="399678"/>
            <a:ext cx="69319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latin typeface="Bahnschrift SemiBold" panose="020B0502040204020203" pitchFamily="34" charset="0"/>
              </a:rPr>
              <a:t>	</a:t>
            </a:r>
            <a:r>
              <a:rPr lang="ru-RU" sz="1500" b="1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Актуальность темы:</a:t>
            </a:r>
          </a:p>
          <a:p>
            <a:pPr algn="just"/>
            <a:r>
              <a:rPr lang="ru-RU" sz="1500" b="1" dirty="0" smtClean="0">
                <a:latin typeface="Bahnschrift SemiBold" panose="020B0502040204020203" pitchFamily="34" charset="0"/>
              </a:rPr>
              <a:t>	В </a:t>
            </a:r>
            <a:r>
              <a:rPr lang="ru-RU" sz="1500" b="1" dirty="0">
                <a:latin typeface="Bahnschrift SemiBold" panose="020B0502040204020203" pitchFamily="34" charset="0"/>
              </a:rPr>
              <a:t>настоящее время наблюдается большой интерес к изучению истории родного края. </a:t>
            </a:r>
            <a:r>
              <a:rPr lang="ru-RU" sz="1500" b="1" dirty="0" smtClean="0">
                <a:latin typeface="Bahnschrift SemiBold" panose="020B0502040204020203" pitchFamily="34" charset="0"/>
              </a:rPr>
              <a:t>Также </a:t>
            </a:r>
            <a:r>
              <a:rPr lang="ru-RU" sz="1500" b="1" dirty="0">
                <a:latin typeface="Bahnschrift SemiBold" panose="020B0502040204020203" pitchFamily="34" charset="0"/>
              </a:rPr>
              <a:t>в связи с тем, что в этом году наша страна отмечает 80 лет Победы в Великой Отечественной </a:t>
            </a:r>
            <a:r>
              <a:rPr lang="ru-RU" sz="1500" b="1" dirty="0" smtClean="0">
                <a:latin typeface="Bahnschrift SemiBold" panose="020B0502040204020203" pitchFamily="34" charset="0"/>
              </a:rPr>
              <a:t>войне, </a:t>
            </a:r>
            <a:r>
              <a:rPr lang="ru-RU" sz="1500" b="1" dirty="0">
                <a:latin typeface="Bahnschrift SemiBold" panose="020B0502040204020203" pitchFamily="34" charset="0"/>
              </a:rPr>
              <a:t>возрос интерес к изучении истории этой войны, истории людей, </a:t>
            </a:r>
            <a:r>
              <a:rPr lang="ru-RU" sz="1500" b="1" dirty="0" smtClean="0">
                <a:latin typeface="Bahnschrift SemiBold" panose="020B0502040204020203" pitchFamily="34" charset="0"/>
              </a:rPr>
              <a:t>принесших Великую победу</a:t>
            </a:r>
            <a:r>
              <a:rPr lang="ru-RU" sz="1500" b="1" dirty="0" smtClean="0">
                <a:latin typeface="Bahnschrift SemiBold" panose="020B0502040204020203" pitchFamily="34" charset="0"/>
              </a:rPr>
              <a:t>.</a:t>
            </a:r>
          </a:p>
          <a:p>
            <a:pPr algn="just"/>
            <a:endParaRPr lang="ru-RU" sz="1500" b="1" dirty="0">
              <a:latin typeface="Bahnschrift SemiBold" panose="020B0502040204020203" pitchFamily="34" charset="0"/>
            </a:endParaRPr>
          </a:p>
          <a:p>
            <a:pPr algn="just"/>
            <a:r>
              <a:rPr lang="ru-RU" sz="1500" b="1" dirty="0" smtClean="0">
                <a:latin typeface="Bahnschrift SemiBold" panose="020B0502040204020203" pitchFamily="34" charset="0"/>
              </a:rPr>
              <a:t>	</a:t>
            </a:r>
            <a:r>
              <a:rPr lang="ru-RU" sz="1500" b="1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Цель: </a:t>
            </a:r>
            <a:r>
              <a:rPr lang="ru-RU" sz="1500" b="1" dirty="0">
                <a:latin typeface="Bahnschrift SemiBold" panose="020B0502040204020203" pitchFamily="34" charset="0"/>
              </a:rPr>
              <a:t>и</a:t>
            </a:r>
            <a:r>
              <a:rPr lang="ru-RU" sz="1500" b="1" dirty="0" smtClean="0">
                <a:latin typeface="Bahnschrift SemiBold" panose="020B0502040204020203" pitchFamily="34" charset="0"/>
              </a:rPr>
              <a:t>зучить </a:t>
            </a:r>
            <a:r>
              <a:rPr lang="ru-RU" sz="1500" b="1" dirty="0">
                <a:latin typeface="Bahnschrift SemiBold" panose="020B0502040204020203" pitchFamily="34" charset="0"/>
              </a:rPr>
              <a:t>историю улицы </a:t>
            </a:r>
            <a:r>
              <a:rPr lang="ru-RU" sz="1500" b="1" dirty="0" err="1">
                <a:latin typeface="Bahnschrift SemiBold" panose="020B0502040204020203" pitchFamily="34" charset="0"/>
              </a:rPr>
              <a:t>Ф.С.Донского</a:t>
            </a:r>
            <a:r>
              <a:rPr lang="ru-RU" sz="1500" b="1" dirty="0">
                <a:latin typeface="Bahnschrift SemiBold" panose="020B0502040204020203" pitchFamily="34" charset="0"/>
              </a:rPr>
              <a:t> в </a:t>
            </a:r>
            <a:r>
              <a:rPr lang="ru-RU" sz="1500" b="1" dirty="0" err="1">
                <a:latin typeface="Bahnschrift SemiBold" panose="020B0502040204020203" pitchFamily="34" charset="0"/>
              </a:rPr>
              <a:t>г.Нюрба</a:t>
            </a:r>
            <a:r>
              <a:rPr lang="ru-RU" sz="1500" b="1" dirty="0" smtClean="0">
                <a:latin typeface="Bahnschrift SemiBold" panose="020B0502040204020203" pitchFamily="34" charset="0"/>
              </a:rPr>
              <a:t>.</a:t>
            </a:r>
          </a:p>
          <a:p>
            <a:pPr algn="just"/>
            <a:endParaRPr lang="ru-RU" sz="1500" b="1" dirty="0">
              <a:latin typeface="Bahnschrift SemiBold" panose="020B0502040204020203" pitchFamily="34" charset="0"/>
            </a:endParaRPr>
          </a:p>
          <a:p>
            <a:pPr algn="just"/>
            <a:r>
              <a:rPr lang="ru-RU" sz="1500" b="1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	Задачи </a:t>
            </a:r>
            <a:r>
              <a:rPr lang="ru-RU" sz="1500" b="1" dirty="0">
                <a:solidFill>
                  <a:srgbClr val="0070C0"/>
                </a:solidFill>
                <a:latin typeface="Bahnschrift SemiBold" panose="020B0502040204020203" pitchFamily="34" charset="0"/>
              </a:rPr>
              <a:t>исследования:</a:t>
            </a:r>
          </a:p>
          <a:p>
            <a:pPr algn="just"/>
            <a:r>
              <a:rPr lang="ru-RU" sz="1500" b="1" dirty="0" smtClean="0">
                <a:latin typeface="Bahnschrift SemiBold" panose="020B0502040204020203" pitchFamily="34" charset="0"/>
              </a:rPr>
              <a:t>1.Изучить </a:t>
            </a:r>
            <a:r>
              <a:rPr lang="ru-RU" sz="1500" b="1" dirty="0">
                <a:latin typeface="Bahnschrift SemiBold" panose="020B0502040204020203" pitchFamily="34" charset="0"/>
              </a:rPr>
              <a:t>информацию об улицах нашего города.</a:t>
            </a:r>
          </a:p>
          <a:p>
            <a:pPr algn="just"/>
            <a:r>
              <a:rPr lang="ru-RU" sz="1500" b="1" dirty="0" smtClean="0">
                <a:latin typeface="Bahnschrift SemiBold" panose="020B0502040204020203" pitchFamily="34" charset="0"/>
              </a:rPr>
              <a:t>2.Изучить </a:t>
            </a:r>
            <a:r>
              <a:rPr lang="ru-RU" sz="1500" b="1" dirty="0">
                <a:latin typeface="Bahnschrift SemiBold" panose="020B0502040204020203" pitchFamily="34" charset="0"/>
              </a:rPr>
              <a:t>историю возникновения улицы </a:t>
            </a:r>
            <a:r>
              <a:rPr lang="ru-RU" sz="1500" b="1" dirty="0" err="1">
                <a:latin typeface="Bahnschrift SemiBold" panose="020B0502040204020203" pitchFamily="34" charset="0"/>
              </a:rPr>
              <a:t>Ф.С.Донского</a:t>
            </a:r>
            <a:r>
              <a:rPr lang="ru-RU" sz="1500" b="1" dirty="0">
                <a:latin typeface="Bahnschrift SemiBold" panose="020B0502040204020203" pitchFamily="34" charset="0"/>
              </a:rPr>
              <a:t>.</a:t>
            </a:r>
          </a:p>
          <a:p>
            <a:pPr algn="just"/>
            <a:r>
              <a:rPr lang="ru-RU" sz="1500" b="1" dirty="0" smtClean="0">
                <a:latin typeface="Bahnschrift SemiBold" panose="020B0502040204020203" pitchFamily="34" charset="0"/>
              </a:rPr>
              <a:t>3.Ознакомиться </a:t>
            </a:r>
            <a:r>
              <a:rPr lang="ru-RU" sz="1500" b="1" dirty="0">
                <a:latin typeface="Bahnschrift SemiBold" panose="020B0502040204020203" pitchFamily="34" charset="0"/>
              </a:rPr>
              <a:t>с литературой о Донском.</a:t>
            </a:r>
          </a:p>
          <a:p>
            <a:pPr algn="just"/>
            <a:r>
              <a:rPr lang="ru-RU" sz="1500" b="1" dirty="0" smtClean="0">
                <a:latin typeface="Bahnschrift SemiBold" panose="020B0502040204020203" pitchFamily="34" charset="0"/>
              </a:rPr>
              <a:t>4.Провести </a:t>
            </a:r>
            <a:r>
              <a:rPr lang="ru-RU" sz="1500" b="1" dirty="0" smtClean="0">
                <a:latin typeface="Bahnschrift SemiBold" panose="020B0502040204020203" pitchFamily="34" charset="0"/>
              </a:rPr>
              <a:t>опрос и другие.</a:t>
            </a:r>
            <a:r>
              <a:rPr lang="ru-RU" sz="1500" b="1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	</a:t>
            </a:r>
            <a:endParaRPr lang="ru-RU" dirty="0">
              <a:latin typeface="Bahnschrift SemiBold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7411" y="4001294"/>
            <a:ext cx="541421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	Работа </a:t>
            </a:r>
            <a:r>
              <a:rPr lang="ru-RU" sz="1500" b="1" dirty="0">
                <a:solidFill>
                  <a:srgbClr val="0070C0"/>
                </a:solidFill>
                <a:latin typeface="Bahnschrift SemiBold" panose="020B0502040204020203" pitchFamily="34" charset="0"/>
              </a:rPr>
              <a:t>состоит из</a:t>
            </a:r>
            <a:r>
              <a:rPr lang="ru-RU" sz="1500" b="1" dirty="0">
                <a:latin typeface="Bahnschrift SemiBold" panose="020B0502040204020203" pitchFamily="34" charset="0"/>
              </a:rPr>
              <a:t>:</a:t>
            </a:r>
          </a:p>
          <a:p>
            <a:pPr algn="just"/>
            <a:endParaRPr lang="ru-RU" sz="1500" b="1" dirty="0">
              <a:latin typeface="Bahnschrift SemiBold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b="1" dirty="0">
                <a:latin typeface="Bahnschrift SemiBold" panose="020B0502040204020203" pitchFamily="34" charset="0"/>
              </a:rPr>
              <a:t>введения, </a:t>
            </a:r>
            <a:endParaRPr lang="ru-RU" sz="1500" b="1" dirty="0" smtClean="0">
              <a:latin typeface="Bahnschrift SemiBold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b="1" dirty="0" smtClean="0">
                <a:latin typeface="Bahnschrift SemiBold" panose="020B0502040204020203" pitchFamily="34" charset="0"/>
              </a:rPr>
              <a:t>трех </a:t>
            </a:r>
            <a:r>
              <a:rPr lang="ru-RU" sz="1500" b="1" dirty="0">
                <a:latin typeface="Bahnschrift SemiBold" panose="020B0502040204020203" pitchFamily="34" charset="0"/>
              </a:rPr>
              <a:t>глав, </a:t>
            </a:r>
            <a:endParaRPr lang="ru-RU" sz="1500" b="1" dirty="0" smtClean="0">
              <a:latin typeface="Bahnschrift SemiBold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b="1" dirty="0" smtClean="0">
                <a:latin typeface="Bahnschrift SemiBold" panose="020B0502040204020203" pitchFamily="34" charset="0"/>
              </a:rPr>
              <a:t>заключения</a:t>
            </a:r>
            <a:r>
              <a:rPr lang="ru-RU" sz="1500" b="1" dirty="0">
                <a:latin typeface="Bahnschrift SemiBold" panose="020B0502040204020203" pitchFamily="34" charset="0"/>
              </a:rPr>
              <a:t>, </a:t>
            </a:r>
            <a:endParaRPr lang="ru-RU" sz="1500" b="1" dirty="0" smtClean="0">
              <a:latin typeface="Bahnschrift SemiBold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b="1" dirty="0" smtClean="0">
                <a:latin typeface="Bahnschrift SemiBold" panose="020B0502040204020203" pitchFamily="34" charset="0"/>
              </a:rPr>
              <a:t>списка </a:t>
            </a:r>
            <a:r>
              <a:rPr lang="ru-RU" sz="1500" b="1" dirty="0">
                <a:latin typeface="Bahnschrift SemiBold" panose="020B0502040204020203" pitchFamily="34" charset="0"/>
              </a:rPr>
              <a:t>использованных источников,  </a:t>
            </a:r>
            <a:endParaRPr lang="ru-RU" sz="1500" b="1" dirty="0" smtClean="0">
              <a:latin typeface="Bahnschrift SemiBold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b="1" dirty="0" smtClean="0">
                <a:latin typeface="Bahnschrift SemiBold" panose="020B0502040204020203" pitchFamily="34" charset="0"/>
              </a:rPr>
              <a:t>12-ти </a:t>
            </a:r>
            <a:r>
              <a:rPr lang="ru-RU" sz="1500" b="1" dirty="0">
                <a:latin typeface="Bahnschrift SemiBold" panose="020B0502040204020203" pitchFamily="34" charset="0"/>
              </a:rPr>
              <a:t>приложений.</a:t>
            </a:r>
            <a:endParaRPr lang="ru-RU" sz="15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00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0" y="643639"/>
            <a:ext cx="9234826" cy="584294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42718" y="519048"/>
            <a:ext cx="81493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>
              <a:latin typeface="Bahnschrift SemiBold" panose="020B0502040204020203" pitchFamily="34" charset="0"/>
            </a:endParaRPr>
          </a:p>
          <a:p>
            <a:pPr algn="ctr"/>
            <a:r>
              <a:rPr lang="ru-RU" sz="14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 </a:t>
            </a:r>
            <a:r>
              <a:rPr lang="ru-RU" sz="1400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В </a:t>
            </a:r>
            <a:r>
              <a:rPr lang="ru-RU" sz="1400" dirty="0">
                <a:solidFill>
                  <a:srgbClr val="C00000"/>
                </a:solidFill>
                <a:latin typeface="Bahnschrift SemiBold" panose="020B0502040204020203" pitchFamily="34" charset="0"/>
              </a:rPr>
              <a:t>2020 году </a:t>
            </a:r>
            <a:r>
              <a:rPr lang="ru-RU" sz="1400" dirty="0">
                <a:latin typeface="Bahnschrift SemiBold" panose="020B0502040204020203" pitchFamily="34" charset="0"/>
              </a:rPr>
              <a:t>на </a:t>
            </a:r>
            <a:r>
              <a:rPr lang="ru-RU" sz="1400" dirty="0" err="1">
                <a:latin typeface="Bahnschrift SemiBold" panose="020B0502040204020203" pitchFamily="34" charset="0"/>
              </a:rPr>
              <a:t>пл.Победы</a:t>
            </a:r>
            <a:r>
              <a:rPr lang="ru-RU" sz="1400" dirty="0">
                <a:latin typeface="Bahnschrift SemiBold" panose="020B0502040204020203" pitchFamily="34" charset="0"/>
              </a:rPr>
              <a:t> в Нюрбе поставлен </a:t>
            </a:r>
            <a:r>
              <a:rPr lang="ru-RU" sz="14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Монумент - памятник в виде звезды</a:t>
            </a:r>
            <a:r>
              <a:rPr lang="ru-RU" sz="1400" dirty="0">
                <a:latin typeface="Bahnschrift SemiBold" panose="020B0502040204020203" pitchFamily="34" charset="0"/>
              </a:rPr>
              <a:t>. </a:t>
            </a:r>
            <a:endParaRPr lang="ru-RU" sz="1400" dirty="0" smtClean="0">
              <a:latin typeface="Bahnschrift SemiBold" panose="020B0502040204020203" pitchFamily="34" charset="0"/>
            </a:endParaRPr>
          </a:p>
          <a:p>
            <a:pPr algn="ctr"/>
            <a:r>
              <a:rPr lang="ru-RU" sz="1400" dirty="0" smtClean="0">
                <a:latin typeface="Bahnschrift SemiBold" panose="020B0502040204020203" pitchFamily="34" charset="0"/>
              </a:rPr>
              <a:t>Он </a:t>
            </a:r>
            <a:r>
              <a:rPr lang="ru-RU" sz="1400" dirty="0">
                <a:latin typeface="Bahnschrift SemiBold" panose="020B0502040204020203" pitchFamily="34" charset="0"/>
              </a:rPr>
              <a:t>двухсторонний. </a:t>
            </a:r>
            <a:r>
              <a:rPr lang="ru-RU" sz="1400" dirty="0" smtClean="0">
                <a:latin typeface="Bahnschrift SemiBold" panose="020B0502040204020203" pitchFamily="34" charset="0"/>
              </a:rPr>
              <a:t>Авторами </a:t>
            </a:r>
            <a:r>
              <a:rPr lang="ru-RU" sz="1400" dirty="0">
                <a:latin typeface="Bahnschrift SemiBold" panose="020B0502040204020203" pitchFamily="34" charset="0"/>
              </a:rPr>
              <a:t>являются </a:t>
            </a:r>
            <a:r>
              <a:rPr lang="ru-RU" sz="1400" dirty="0" err="1">
                <a:latin typeface="Bahnschrift SemiBold" panose="020B0502040204020203" pitchFamily="34" charset="0"/>
              </a:rPr>
              <a:t>С.И.Лукин</a:t>
            </a:r>
            <a:r>
              <a:rPr lang="ru-RU" sz="1400" dirty="0">
                <a:latin typeface="Bahnschrift SemiBold" panose="020B0502040204020203" pitchFamily="34" charset="0"/>
              </a:rPr>
              <a:t> и </a:t>
            </a:r>
            <a:r>
              <a:rPr lang="ru-RU" sz="1400" dirty="0" err="1">
                <a:latin typeface="Bahnschrift SemiBold" panose="020B0502040204020203" pitchFamily="34" charset="0"/>
              </a:rPr>
              <a:t>П.И.Чямпин</a:t>
            </a:r>
            <a:r>
              <a:rPr lang="ru-RU" sz="1400" dirty="0">
                <a:latin typeface="Bahnschrift SemiBold" panose="020B0502040204020203" pitchFamily="34" charset="0"/>
              </a:rPr>
              <a:t>.</a:t>
            </a:r>
            <a:endParaRPr lang="ru-RU" sz="1400" dirty="0" smtClean="0"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 descr="C:\Users\user\AppData\Local\Packages\5319275A.WhatsAppDesktop_cv1g1gvanyjgm\TempState\1A71837CC53131EE11E4A774982094D6\Изображение WhatsApp 2025-04-14 в 21.18.54_49aa8b5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136" y="2116924"/>
            <a:ext cx="2793149" cy="3731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\AppData\Local\Packages\5319275A.WhatsAppDesktop_cv1g1gvanyjgm\TempState\5B8F05CB1B4754DE1CCCDA1B60866E79\Изображение WhatsApp 2025-04-14 в 21.18.55_1350d334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61" y="3368843"/>
            <a:ext cx="2685467" cy="345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Видео WhatsApp 2025-04-15 в 10.33.55_23b00c1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1604" y="1382303"/>
            <a:ext cx="3099756" cy="547569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398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17958" y="643639"/>
            <a:ext cx="9352784" cy="591758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05985" y="-169491"/>
            <a:ext cx="5504897" cy="733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948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17958" y="643639"/>
            <a:ext cx="9352784" cy="591758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918524" y="841617"/>
            <a:ext cx="36930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>
              <a:latin typeface="Bahnschrift SemiBold" panose="020B0502040204020203" pitchFamily="34" charset="0"/>
            </a:endParaRPr>
          </a:p>
          <a:p>
            <a:pPr algn="ctr"/>
            <a:r>
              <a:rPr lang="ru-RU" sz="1400" dirty="0" smtClean="0">
                <a:latin typeface="Bahnschrift SemiBold" panose="020B0502040204020203" pitchFamily="34" charset="0"/>
              </a:rPr>
              <a:t>О </a:t>
            </a:r>
            <a:r>
              <a:rPr lang="ru-RU" sz="1400" dirty="0">
                <a:latin typeface="Bahnschrift SemiBold" panose="020B0502040204020203" pitchFamily="34" charset="0"/>
              </a:rPr>
              <a:t>нем </a:t>
            </a:r>
            <a:r>
              <a:rPr lang="ru-RU" sz="1400" dirty="0" smtClean="0">
                <a:latin typeface="Bahnschrift SemiBold" panose="020B0502040204020203" pitchFamily="34" charset="0"/>
              </a:rPr>
              <a:t>проводятся</a:t>
            </a:r>
          </a:p>
          <a:p>
            <a:pPr algn="ctr"/>
            <a:r>
              <a:rPr lang="ru-RU" sz="1400" dirty="0" smtClean="0">
                <a:latin typeface="Bahnschrift SemiBold" panose="020B0502040204020203" pitchFamily="34" charset="0"/>
              </a:rPr>
              <a:t> </a:t>
            </a:r>
            <a:r>
              <a:rPr lang="ru-RU" sz="14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библиотечные мероприятия. </a:t>
            </a:r>
            <a:endParaRPr lang="ru-RU" sz="1400" dirty="0" smtClean="0">
              <a:solidFill>
                <a:srgbClr val="0070C0"/>
              </a:solidFill>
              <a:latin typeface="Bahnschrift SemiBold" panose="020B0502040204020203" pitchFamily="34" charset="0"/>
            </a:endParaRPr>
          </a:p>
          <a:p>
            <a:pPr algn="ctr"/>
            <a:endParaRPr lang="ru-RU" sz="1400" dirty="0" smtClean="0">
              <a:solidFill>
                <a:srgbClr val="0070C0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ru-RU" sz="1400" dirty="0" smtClean="0">
                <a:latin typeface="Bahnschrift SemiBold" panose="020B0502040204020203" pitchFamily="34" charset="0"/>
              </a:rPr>
              <a:t>Например, в сентябре 2024 года в </a:t>
            </a:r>
            <a:r>
              <a:rPr lang="ru-RU" sz="1400" dirty="0" err="1" smtClean="0">
                <a:latin typeface="Bahnschrift SemiBold" panose="020B0502040204020203" pitchFamily="34" charset="0"/>
              </a:rPr>
              <a:t>с.Кюндядя</a:t>
            </a:r>
            <a:r>
              <a:rPr lang="ru-RU" sz="1400" dirty="0" smtClean="0">
                <a:latin typeface="Bahnschrift SemiBold" panose="020B0502040204020203" pitchFamily="34" charset="0"/>
              </a:rPr>
              <a:t> библиотекарь</a:t>
            </a:r>
          </a:p>
          <a:p>
            <a:pPr algn="ctr"/>
            <a:r>
              <a:rPr lang="ru-RU" sz="1400" dirty="0" smtClean="0">
                <a:latin typeface="Bahnschrift SemiBold" panose="020B0502040204020203" pitchFamily="34" charset="0"/>
              </a:rPr>
              <a:t>Татьяна Степанова провела беседу</a:t>
            </a:r>
          </a:p>
          <a:p>
            <a:pPr algn="ctr"/>
            <a:r>
              <a:rPr lang="ru-RU" sz="1400" dirty="0" smtClean="0">
                <a:latin typeface="Bahnschrift SemiBold" panose="020B0502040204020203" pitchFamily="34" charset="0"/>
              </a:rPr>
              <a:t> с пятиклассниками.</a:t>
            </a:r>
            <a:endParaRPr lang="ru-RU" sz="1400" dirty="0" smtClean="0">
              <a:solidFill>
                <a:srgbClr val="0070C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6" name="Рисунок 5" descr="https://lib.nrbr.ru/wp-content/uploads/2024/09/img-20240920-wa0037-scale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130" y="2855477"/>
            <a:ext cx="7206653" cy="3692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s://lib.nrbr.ru/wp-content/uploads/2024/09/img-20240920-wa0032-2-scale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88" y="230964"/>
            <a:ext cx="4094338" cy="2433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295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17958" y="643639"/>
            <a:ext cx="9352784" cy="591758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71244"/>
            <a:ext cx="9087853" cy="5462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720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17958" y="643639"/>
            <a:ext cx="9352784" cy="591758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56" y="474362"/>
            <a:ext cx="4916239" cy="3383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277" y="3361640"/>
            <a:ext cx="4915231" cy="332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17959" y="563429"/>
            <a:ext cx="9352784" cy="591758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785936" y="1144704"/>
            <a:ext cx="408176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Bahnschrift SemiBold" panose="020B0502040204020203" pitchFamily="34" charset="0"/>
              </a:rPr>
              <a:t>       В </a:t>
            </a:r>
            <a:r>
              <a:rPr lang="ru-RU" sz="1400" dirty="0">
                <a:latin typeface="Bahnschrift SemiBold" panose="020B0502040204020203" pitchFamily="34" charset="0"/>
              </a:rPr>
              <a:t>2022 </a:t>
            </a:r>
            <a:r>
              <a:rPr lang="ru-RU" sz="1400" dirty="0" smtClean="0">
                <a:latin typeface="Bahnschrift SemiBold" panose="020B0502040204020203" pitchFamily="34" charset="0"/>
              </a:rPr>
              <a:t>году </a:t>
            </a:r>
            <a:r>
              <a:rPr lang="ru-RU" sz="14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алмаз </a:t>
            </a:r>
            <a:r>
              <a:rPr lang="ru-RU" sz="1400" dirty="0" smtClean="0">
                <a:latin typeface="Bahnschrift SemiBold" panose="020B0502040204020203" pitchFamily="34" charset="0"/>
              </a:rPr>
              <a:t>весом </a:t>
            </a:r>
            <a:r>
              <a:rPr lang="ru-RU" sz="1400" dirty="0">
                <a:latin typeface="Bahnschrift SemiBold" panose="020B0502040204020203" pitchFamily="34" charset="0"/>
              </a:rPr>
              <a:t>51,67 </a:t>
            </a:r>
            <a:r>
              <a:rPr lang="ru-RU" sz="1400" dirty="0" smtClean="0">
                <a:latin typeface="Bahnschrift SemiBold" panose="020B0502040204020203" pitchFamily="34" charset="0"/>
              </a:rPr>
              <a:t>карат </a:t>
            </a:r>
          </a:p>
          <a:p>
            <a:pPr algn="just"/>
            <a:r>
              <a:rPr lang="ru-RU" sz="14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назвали </a:t>
            </a:r>
            <a:r>
              <a:rPr lang="ru-RU" sz="14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в честь </a:t>
            </a:r>
            <a:r>
              <a:rPr lang="ru-RU" sz="1400" dirty="0" err="1" smtClean="0">
                <a:latin typeface="Bahnschrift SemiBold" panose="020B0502040204020203" pitchFamily="34" charset="0"/>
              </a:rPr>
              <a:t>Ф.С.Донского</a:t>
            </a:r>
            <a:r>
              <a:rPr lang="ru-RU" sz="1400" dirty="0" smtClean="0">
                <a:latin typeface="Bahnschrift SemiBold" panose="020B0502040204020203" pitchFamily="34" charset="0"/>
              </a:rPr>
              <a:t>.</a:t>
            </a:r>
          </a:p>
          <a:p>
            <a:pPr algn="just"/>
            <a:endParaRPr lang="ru-RU" sz="1400" dirty="0" smtClean="0">
              <a:latin typeface="Bahnschrift SemiBold" panose="020B0502040204020203" pitchFamily="34" charset="0"/>
            </a:endParaRPr>
          </a:p>
          <a:p>
            <a:pPr algn="just"/>
            <a:r>
              <a:rPr lang="ru-RU" sz="1400" dirty="0" smtClean="0">
                <a:latin typeface="Bahnschrift SemiBold" panose="020B0502040204020203" pitchFamily="34" charset="0"/>
              </a:rPr>
              <a:t>      Алмаз </a:t>
            </a:r>
            <a:r>
              <a:rPr lang="ru-RU" sz="1400" dirty="0" smtClean="0">
                <a:latin typeface="Bahnschrift SemiBold" panose="020B0502040204020203" pitchFamily="34" charset="0"/>
              </a:rPr>
              <a:t>добыт </a:t>
            </a:r>
            <a:r>
              <a:rPr lang="ru-RU" sz="1400" dirty="0">
                <a:latin typeface="Bahnschrift SemiBold" panose="020B0502040204020203" pitchFamily="34" charset="0"/>
              </a:rPr>
              <a:t>на месторождении «</a:t>
            </a:r>
            <a:r>
              <a:rPr lang="ru-RU" sz="1400" dirty="0" err="1">
                <a:latin typeface="Bahnschrift SemiBold" panose="020B0502040204020203" pitchFamily="34" charset="0"/>
              </a:rPr>
              <a:t>Моргогор</a:t>
            </a:r>
            <a:r>
              <a:rPr lang="ru-RU" sz="1400" dirty="0">
                <a:latin typeface="Bahnschrift SemiBold" panose="020B0502040204020203" pitchFamily="34" charset="0"/>
              </a:rPr>
              <a:t>» </a:t>
            </a:r>
            <a:r>
              <a:rPr lang="ru-RU" sz="1400" dirty="0" smtClean="0">
                <a:latin typeface="Bahnschrift SemiBold" panose="020B0502040204020203" pitchFamily="34" charset="0"/>
              </a:rPr>
              <a:t>«</a:t>
            </a:r>
            <a:r>
              <a:rPr lang="ru-RU" sz="1400" dirty="0">
                <a:latin typeface="Bahnschrift SemiBold" panose="020B0502040204020203" pitchFamily="34" charset="0"/>
              </a:rPr>
              <a:t>АО Алмазы </a:t>
            </a:r>
            <a:r>
              <a:rPr lang="ru-RU" sz="1400" dirty="0" err="1">
                <a:latin typeface="Bahnschrift SemiBold" panose="020B0502040204020203" pitchFamily="34" charset="0"/>
              </a:rPr>
              <a:t>Анабара</a:t>
            </a:r>
            <a:r>
              <a:rPr lang="ru-RU" sz="1400" dirty="0">
                <a:latin typeface="Bahnschrift SemiBold" panose="020B0502040204020203" pitchFamily="34" charset="0"/>
              </a:rPr>
              <a:t>» в </a:t>
            </a:r>
            <a:r>
              <a:rPr lang="ru-RU" sz="1400" dirty="0" smtClean="0">
                <a:latin typeface="Bahnschrift SemiBold" panose="020B0502040204020203" pitchFamily="34" charset="0"/>
              </a:rPr>
              <a:t>Якутии.</a:t>
            </a:r>
            <a:endParaRPr lang="ru-RU" sz="1400" dirty="0"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162" y="2788871"/>
            <a:ext cx="6618543" cy="3951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162" y="464677"/>
            <a:ext cx="2326506" cy="227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9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17958" y="643639"/>
            <a:ext cx="9352784" cy="591758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926" y="1530758"/>
            <a:ext cx="3197221" cy="5045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8422" y="1522834"/>
            <a:ext cx="3612953" cy="5053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94729" y="715221"/>
            <a:ext cx="85274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Память о таком выдающемся человеке служит </a:t>
            </a:r>
            <a:endParaRPr lang="ru-RU" sz="1600" dirty="0" smtClean="0">
              <a:solidFill>
                <a:srgbClr val="0070C0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ru-RU" sz="16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и </a:t>
            </a:r>
            <a:r>
              <a:rPr lang="ru-RU" sz="16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будет служить примером мужества, стойкости и любви к своей родине. </a:t>
            </a:r>
          </a:p>
        </p:txBody>
      </p:sp>
    </p:spTree>
    <p:extLst>
      <p:ext uri="{BB962C8B-B14F-4D97-AF65-F5344CB8AC3E}">
        <p14:creationId xmlns:p14="http://schemas.microsoft.com/office/powerpoint/2010/main" val="49830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17958" y="643639"/>
            <a:ext cx="9352784" cy="591758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335246" y="1083147"/>
            <a:ext cx="8393111" cy="5478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64765" y="567235"/>
            <a:ext cx="8363592" cy="391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sah-RU" sz="1500" dirty="0" smtClean="0">
                <a:solidFill>
                  <a:srgbClr val="0070C0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Феодосий </a:t>
            </a:r>
            <a:r>
              <a:rPr lang="sah-RU" sz="1500" dirty="0" smtClean="0">
                <a:solidFill>
                  <a:srgbClr val="0070C0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Ячменёв </a:t>
            </a:r>
            <a:endParaRPr lang="ru-RU" sz="1500" dirty="0">
              <a:solidFill>
                <a:srgbClr val="0070C0"/>
              </a:solidFill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71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208784" y="626861"/>
            <a:ext cx="9352784" cy="591758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25879" y="623726"/>
            <a:ext cx="889224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sah-RU" sz="1500" dirty="0">
                <a:solidFill>
                  <a:srgbClr val="0070C0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 родился в 2007 году в Москве</a:t>
            </a:r>
            <a:r>
              <a:rPr lang="sah-RU" sz="15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сейчас учится в колледже на айтишника. Является членом сборной Москвы по кёрлингу и ведет сайт “Самые интересные места и события Москвы”. Занимается шахматами, боулингом, </a:t>
            </a:r>
            <a:r>
              <a:rPr lang="sah-RU" sz="1500" dirty="0" smtClean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плаванием</a:t>
            </a:r>
            <a:r>
              <a:rPr lang="sah-RU" sz="15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500" dirty="0"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user\Desktop\Изображение WhatsApp 2025-04-14 в 11.05.12_54287c7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8" b="28669"/>
          <a:stretch/>
        </p:blipFill>
        <p:spPr bwMode="auto">
          <a:xfrm>
            <a:off x="695324" y="1496205"/>
            <a:ext cx="3003035" cy="2733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ser\Desktop\Изображение WhatsApp 2025-04-14 в 11.05.12_e91672a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9" b="20260"/>
          <a:stretch/>
        </p:blipFill>
        <p:spPr bwMode="auto">
          <a:xfrm>
            <a:off x="259073" y="4086922"/>
            <a:ext cx="1937769" cy="2678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9698" y="1952424"/>
            <a:ext cx="6049927" cy="4831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256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17958" y="643639"/>
            <a:ext cx="9352784" cy="591758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 descr="C:\Users\user\Desktop\Изображение WhatsApp 2025-04-14 в 11.05.14_f23930b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8" b="33004"/>
          <a:stretch/>
        </p:blipFill>
        <p:spPr bwMode="auto">
          <a:xfrm>
            <a:off x="2318084" y="2292748"/>
            <a:ext cx="3558484" cy="26722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8223" y="818724"/>
            <a:ext cx="552834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sah-RU" sz="1400" dirty="0" smtClean="0">
                <a:solidFill>
                  <a:srgbClr val="0070C0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Феодосий не </a:t>
            </a:r>
            <a:r>
              <a:rPr lang="sah-RU" sz="1400" dirty="0">
                <a:solidFill>
                  <a:srgbClr val="0070C0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забывает </a:t>
            </a:r>
            <a:r>
              <a:rPr lang="sah-RU" sz="1400" dirty="0" smtClean="0">
                <a:solidFill>
                  <a:srgbClr val="0070C0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 </a:t>
            </a:r>
            <a:r>
              <a:rPr lang="sah-RU" sz="1400" dirty="0">
                <a:solidFill>
                  <a:srgbClr val="0070C0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якутские корни:</a:t>
            </a:r>
            <a:endParaRPr lang="ru-RU" sz="1400" dirty="0">
              <a:solidFill>
                <a:srgbClr val="0070C0"/>
              </a:solidFill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ah-RU" sz="1400" dirty="0">
                <a:solidFill>
                  <a:srgbClr val="C00000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Играет на хомусе. </a:t>
            </a:r>
            <a:endParaRPr lang="ru-RU" sz="1400" dirty="0"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ah-RU" sz="1400" dirty="0" smtClean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Ежегодно </a:t>
            </a:r>
            <a:r>
              <a:rPr lang="sah-RU" sz="14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участвует в акции </a:t>
            </a:r>
            <a:r>
              <a:rPr lang="sah-RU" sz="1400" dirty="0">
                <a:solidFill>
                  <a:srgbClr val="C00000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“Бессмертный полк” </a:t>
            </a:r>
            <a:endParaRPr lang="sah-RU" sz="1400" dirty="0" smtClean="0">
              <a:solidFill>
                <a:srgbClr val="C00000"/>
              </a:solidFill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sah-RU" sz="1400" dirty="0" smtClean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sah-RU" sz="14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портретом дедушки.</a:t>
            </a:r>
            <a:endParaRPr lang="ru-RU" sz="1400" dirty="0"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ah-RU" sz="14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Размещает у себя на странице информацию о деде, </a:t>
            </a:r>
            <a:endParaRPr lang="sah-RU" sz="1400" dirty="0" smtClean="0"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sah-RU" sz="1400" dirty="0" smtClean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Якутии </a:t>
            </a:r>
            <a:r>
              <a:rPr lang="sah-RU" sz="14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мероприятиях в Нюрбе, посвященных деду. </a:t>
            </a:r>
            <a:endParaRPr lang="ru-RU" sz="1400" dirty="0"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endParaRPr lang="sah-RU" sz="1400" dirty="0" smtClean="0"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user\Desktop\Изображение WhatsApp 2025-04-14 в 11.05.13_c2d13a5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27" b="35276"/>
          <a:stretch/>
        </p:blipFill>
        <p:spPr bwMode="auto">
          <a:xfrm>
            <a:off x="-1" y="4275221"/>
            <a:ext cx="3601453" cy="25827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user\Desktop\Изображение WhatsApp 2025-04-14 в 11.05.13_ea02910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807" y="814381"/>
            <a:ext cx="3066095" cy="6017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729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04274" y="1130968"/>
            <a:ext cx="9411292" cy="584294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251257" y="145810"/>
            <a:ext cx="8700229" cy="660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latin typeface="Bahnschrift SemiBold" panose="020B0502040204020203" pitchFamily="34" charset="0"/>
              </a:rPr>
              <a:t>	</a:t>
            </a:r>
            <a:endParaRPr lang="ru-RU" sz="1500" b="1" dirty="0" smtClean="0">
              <a:latin typeface="Bahnschrift SemiBold" panose="020B0502040204020203" pitchFamily="34" charset="0"/>
            </a:endParaRPr>
          </a:p>
          <a:p>
            <a:pPr algn="just"/>
            <a:r>
              <a:rPr lang="ru-RU" sz="1500" b="1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      Что </a:t>
            </a:r>
            <a:r>
              <a:rPr lang="ru-RU" sz="1500" b="1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такое улица? </a:t>
            </a:r>
            <a:r>
              <a:rPr lang="ru-RU" sz="1500" b="1" dirty="0" smtClean="0">
                <a:latin typeface="Bahnschrift SemiBold" panose="020B0502040204020203" pitchFamily="34" charset="0"/>
              </a:rPr>
              <a:t>Это</a:t>
            </a:r>
            <a:r>
              <a:rPr lang="ru-RU" sz="1500" b="1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 </a:t>
            </a:r>
            <a:r>
              <a:rPr lang="ru-RU" sz="1500" b="1" dirty="0" smtClean="0">
                <a:latin typeface="Bahnschrift SemiBold" panose="020B0502040204020203" pitchFamily="34" charset="0"/>
              </a:rPr>
              <a:t>дорога </a:t>
            </a:r>
            <a:r>
              <a:rPr lang="ru-RU" sz="1500" b="1" dirty="0">
                <a:latin typeface="Bahnschrift SemiBold" panose="020B0502040204020203" pitchFamily="34" charset="0"/>
              </a:rPr>
              <a:t>внутри населённого </a:t>
            </a:r>
            <a:r>
              <a:rPr lang="ru-RU" sz="1500" b="1" dirty="0" smtClean="0">
                <a:latin typeface="Bahnschrift SemiBold" panose="020B0502040204020203" pitchFamily="34" charset="0"/>
              </a:rPr>
              <a:t>пункта, </a:t>
            </a:r>
            <a:r>
              <a:rPr lang="ru-RU" sz="1500" b="1" dirty="0">
                <a:latin typeface="Bahnschrift SemiBold" panose="020B0502040204020203" pitchFamily="34" charset="0"/>
              </a:rPr>
              <a:t>имеющая индивидуальное название</a:t>
            </a:r>
            <a:r>
              <a:rPr lang="ru-RU" sz="1500" b="1" dirty="0" smtClean="0">
                <a:latin typeface="Bahnschrift SemiBold" panose="020B0502040204020203" pitchFamily="34" charset="0"/>
              </a:rPr>
              <a:t>.</a:t>
            </a:r>
          </a:p>
          <a:p>
            <a:pPr algn="just"/>
            <a:r>
              <a:rPr lang="ru-RU" dirty="0" smtClean="0">
                <a:latin typeface="Bahnschrift SemiBold" panose="020B0502040204020203" pitchFamily="34" charset="0"/>
              </a:rPr>
              <a:t>	</a:t>
            </a:r>
            <a:endParaRPr lang="ru-RU" dirty="0" smtClean="0">
              <a:latin typeface="Bahnschrift SemiBold" panose="020B0502040204020203" pitchFamily="34" charset="0"/>
            </a:endParaRPr>
          </a:p>
          <a:p>
            <a:pPr algn="just"/>
            <a:r>
              <a:rPr lang="ru-RU" sz="15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      В </a:t>
            </a:r>
            <a:r>
              <a:rPr lang="ru-RU" sz="15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городе Нюрба </a:t>
            </a:r>
            <a:r>
              <a:rPr lang="ru-RU" sz="15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существуют </a:t>
            </a:r>
            <a:r>
              <a:rPr lang="ru-RU" sz="15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более 140 улиц и переулков</a:t>
            </a:r>
            <a:r>
              <a:rPr lang="ru-RU" sz="1500" dirty="0">
                <a:latin typeface="Bahnschrift SemiBold" panose="020B0502040204020203" pitchFamily="34" charset="0"/>
              </a:rPr>
              <a:t>. Из них </a:t>
            </a:r>
            <a:r>
              <a:rPr lang="ru-RU" sz="1500" dirty="0" smtClean="0">
                <a:latin typeface="Bahnschrift SemiBold" panose="020B0502040204020203" pitchFamily="34" charset="0"/>
              </a:rPr>
              <a:t>15 </a:t>
            </a:r>
            <a:r>
              <a:rPr lang="ru-RU" sz="1500" dirty="0">
                <a:latin typeface="Bahnschrift SemiBold" panose="020B0502040204020203" pitchFamily="34" charset="0"/>
              </a:rPr>
              <a:t>носят имена участников Великой Отечественной войны (н-р, </a:t>
            </a:r>
            <a:r>
              <a:rPr lang="ru-RU" sz="1500" dirty="0" err="1">
                <a:latin typeface="Bahnschrift SemiBold" panose="020B0502040204020203" pitchFamily="34" charset="0"/>
              </a:rPr>
              <a:t>ул.Кузакова</a:t>
            </a:r>
            <a:r>
              <a:rPr lang="ru-RU" sz="1500" dirty="0">
                <a:latin typeface="Bahnschrift SemiBold" panose="020B0502040204020203" pitchFamily="34" charset="0"/>
              </a:rPr>
              <a:t>,  </a:t>
            </a:r>
            <a:r>
              <a:rPr lang="ru-RU" sz="1500" dirty="0" err="1" smtClean="0">
                <a:latin typeface="Bahnschrift SemiBold" panose="020B0502040204020203" pitchFamily="34" charset="0"/>
              </a:rPr>
              <a:t>ул.Чусовского</a:t>
            </a:r>
            <a:r>
              <a:rPr lang="ru-RU" sz="1500" dirty="0" smtClean="0">
                <a:latin typeface="Bahnschrift SemiBold" panose="020B0502040204020203" pitchFamily="34" charset="0"/>
              </a:rPr>
              <a:t>).</a:t>
            </a:r>
          </a:p>
          <a:p>
            <a:pPr algn="just"/>
            <a:r>
              <a:rPr lang="ru-RU" sz="1500" dirty="0" smtClean="0">
                <a:latin typeface="Bahnschrift SemiBold" panose="020B0502040204020203" pitchFamily="34" charset="0"/>
              </a:rPr>
              <a:t>	</a:t>
            </a:r>
          </a:p>
          <a:p>
            <a:pPr algn="just"/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r>
              <a:rPr lang="ru-RU" sz="1500" dirty="0" smtClean="0">
                <a:latin typeface="Bahnschrift SemiBold" panose="020B0502040204020203" pitchFamily="34" charset="0"/>
              </a:rPr>
              <a:t>	В 2009 году появилась новая улица </a:t>
            </a:r>
            <a:r>
              <a:rPr lang="ru-RU" sz="1500" dirty="0">
                <a:latin typeface="Bahnschrift SemiBold" panose="020B0502040204020203" pitchFamily="34" charset="0"/>
              </a:rPr>
              <a:t>в честь Феодосия Семеновича </a:t>
            </a:r>
            <a:r>
              <a:rPr lang="ru-RU" sz="1500" dirty="0" smtClean="0">
                <a:latin typeface="Bahnschrift SemiBold" panose="020B0502040204020203" pitchFamily="34" charset="0"/>
              </a:rPr>
              <a:t>Донского в микрорайоне Молодежный. Решение подписал тогда глава города Михаил Пан-си-</a:t>
            </a:r>
            <a:r>
              <a:rPr lang="ru-RU" sz="1500" dirty="0" err="1" smtClean="0">
                <a:latin typeface="Bahnschrift SemiBold" panose="020B0502040204020203" pitchFamily="34" charset="0"/>
              </a:rPr>
              <a:t>хэ</a:t>
            </a:r>
            <a:r>
              <a:rPr lang="ru-RU" sz="1500" dirty="0" smtClean="0">
                <a:latin typeface="Bahnschrift SemiBold" panose="020B0502040204020203" pitchFamily="34" charset="0"/>
              </a:rPr>
              <a:t>.</a:t>
            </a:r>
            <a:endParaRPr lang="ru-RU" sz="1500" dirty="0"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7" y="1599325"/>
            <a:ext cx="5241869" cy="4182326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49"/>
          <a:stretch/>
        </p:blipFill>
        <p:spPr>
          <a:xfrm>
            <a:off x="5597402" y="1599325"/>
            <a:ext cx="3295342" cy="418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2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208784" y="626861"/>
            <a:ext cx="9352784" cy="591758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84882" y="1147125"/>
            <a:ext cx="8388988" cy="2095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sah-RU" sz="1400" dirty="0">
                <a:solidFill>
                  <a:srgbClr val="C00000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Дальнейшее развитие </a:t>
            </a:r>
            <a:r>
              <a:rPr lang="sah-RU" sz="1400" dirty="0" smtClean="0">
                <a:solidFill>
                  <a:srgbClr val="C00000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проделанной  работы</a:t>
            </a:r>
          </a:p>
          <a:p>
            <a:pPr indent="449580" algn="just">
              <a:spcAft>
                <a:spcPts val="0"/>
              </a:spcAft>
            </a:pPr>
            <a:r>
              <a:rPr lang="sah-RU" sz="1400" dirty="0" smtClean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дальнейшем хотел бы изучить </a:t>
            </a:r>
            <a:r>
              <a:rPr lang="sah-RU" sz="1400" dirty="0" smtClean="0">
                <a:solidFill>
                  <a:srgbClr val="0070C0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историю семьи Донского</a:t>
            </a:r>
            <a:r>
              <a:rPr lang="sah-RU" sz="1400" dirty="0" smtClean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ah-RU" sz="1400" dirty="0" smtClean="0">
                <a:solidFill>
                  <a:srgbClr val="0070C0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продолжить общение с его внуком Феодосием</a:t>
            </a:r>
            <a:r>
              <a:rPr lang="sah-RU" sz="1400" dirty="0" smtClean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449580" algn="just">
              <a:spcAft>
                <a:spcPts val="0"/>
              </a:spcAft>
            </a:pPr>
            <a:r>
              <a:rPr lang="sah-RU" sz="1400" dirty="0" smtClean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 бы рад </a:t>
            </a:r>
            <a:r>
              <a:rPr lang="sah-RU" sz="1400" dirty="0" smtClean="0">
                <a:solidFill>
                  <a:srgbClr val="0070C0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рассказать одноклассникам </a:t>
            </a:r>
            <a:r>
              <a:rPr lang="sah-RU" sz="1400" dirty="0" smtClean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учащимся других школ о своем исследовании.</a:t>
            </a:r>
          </a:p>
          <a:p>
            <a:pPr indent="449580" algn="just">
              <a:spcAft>
                <a:spcPts val="0"/>
              </a:spcAft>
            </a:pPr>
            <a:r>
              <a:rPr lang="ru-RU" sz="1400" dirty="0" smtClean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завершении хочу сказать, что я </a:t>
            </a:r>
            <a:r>
              <a:rPr lang="ru-RU" sz="14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узнал много интересного и познавательного об улице </a:t>
            </a:r>
            <a:r>
              <a:rPr lang="ru-RU" sz="1400" dirty="0" smtClean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Донского. </a:t>
            </a:r>
            <a:r>
              <a:rPr lang="ru-RU" sz="14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Проделал интересное исследование </a:t>
            </a:r>
            <a:r>
              <a:rPr lang="ru-RU" sz="1400" dirty="0" smtClean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понял, </a:t>
            </a:r>
            <a:r>
              <a:rPr lang="ru-RU" sz="1400" dirty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краеведение – очень интересное направление </a:t>
            </a:r>
            <a:r>
              <a:rPr lang="ru-RU" sz="1400" dirty="0" smtClean="0"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науки. Считаю, что мы, дети и молодежь, должны изучать историю родного края, чтить память своих предков и выдающихся сыновей народа, таких как Феодосий Донской. 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endParaRPr lang="ru-RU" sz="1400" dirty="0"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83" y="3128212"/>
            <a:ext cx="4733457" cy="3550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63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-104393" y="483210"/>
            <a:ext cx="9352784" cy="591758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Феодосий Ячменёв 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236" y="1524001"/>
            <a:ext cx="8389749" cy="4749340"/>
          </a:xfrm>
        </p:spPr>
      </p:pic>
    </p:spTree>
    <p:extLst>
      <p:ext uri="{BB962C8B-B14F-4D97-AF65-F5344CB8AC3E}">
        <p14:creationId xmlns:p14="http://schemas.microsoft.com/office/powerpoint/2010/main" val="210494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433136"/>
            <a:ext cx="9411292" cy="584294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9089"/>
          <a:stretch/>
        </p:blipFill>
        <p:spPr>
          <a:xfrm>
            <a:off x="126130" y="1700463"/>
            <a:ext cx="8891740" cy="369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1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52417" y="719277"/>
            <a:ext cx="9411292" cy="584294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3229" cy="3414922"/>
          </a:xfrm>
        </p:spPr>
      </p:pic>
      <p:sp>
        <p:nvSpPr>
          <p:cNvPr id="3" name="Прямоугольник 2"/>
          <p:cNvSpPr/>
          <p:nvPr/>
        </p:nvSpPr>
        <p:spPr>
          <a:xfrm>
            <a:off x="5623925" y="3385749"/>
            <a:ext cx="1402672" cy="426129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623925" y="4203757"/>
            <a:ext cx="1389497" cy="426129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623925" y="1707461"/>
            <a:ext cx="2734323" cy="4261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96" y="3423089"/>
            <a:ext cx="4579881" cy="343491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23925" y="1767564"/>
            <a:ext cx="30881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16 </a:t>
            </a:r>
            <a:r>
              <a:rPr lang="ru-RU" dirty="0">
                <a:solidFill>
                  <a:srgbClr val="0070C0"/>
                </a:solidFill>
                <a:latin typeface="Bahnschrift SemiBold" panose="020B0502040204020203" pitchFamily="34" charset="0"/>
              </a:rPr>
              <a:t>жилых помещений: </a:t>
            </a:r>
            <a:endParaRPr lang="ru-RU" dirty="0" smtClean="0">
              <a:solidFill>
                <a:srgbClr val="0070C0"/>
              </a:solidFill>
              <a:latin typeface="Bahnschrift SemiBold" panose="020B0502040204020203" pitchFamily="34" charset="0"/>
            </a:endParaRPr>
          </a:p>
          <a:p>
            <a:r>
              <a:rPr lang="ru-RU" dirty="0" smtClean="0">
                <a:latin typeface="Bahnschrift SemiBold" panose="020B0502040204020203" pitchFamily="34" charset="0"/>
              </a:rPr>
              <a:t>12 </a:t>
            </a:r>
            <a:r>
              <a:rPr lang="ru-RU" dirty="0">
                <a:latin typeface="Bahnschrift SemiBold" panose="020B0502040204020203" pitchFamily="34" charset="0"/>
              </a:rPr>
              <a:t>частных домов и </a:t>
            </a:r>
            <a:endParaRPr lang="ru-RU" dirty="0" smtClean="0">
              <a:latin typeface="Bahnschrift SemiBold" panose="020B0502040204020203" pitchFamily="34" charset="0"/>
            </a:endParaRPr>
          </a:p>
          <a:p>
            <a:r>
              <a:rPr lang="ru-RU" dirty="0" smtClean="0">
                <a:latin typeface="Bahnschrift SemiBold" panose="020B0502040204020203" pitchFamily="34" charset="0"/>
              </a:rPr>
              <a:t>4 </a:t>
            </a:r>
            <a:r>
              <a:rPr lang="ru-RU" dirty="0" err="1">
                <a:latin typeface="Bahnschrift SemiBold" panose="020B0502040204020203" pitchFamily="34" charset="0"/>
              </a:rPr>
              <a:t>четырехквартирных</a:t>
            </a:r>
            <a:r>
              <a:rPr lang="ru-RU" dirty="0">
                <a:latin typeface="Bahnschrift SemiBold" panose="020B0502040204020203" pitchFamily="34" charset="0"/>
              </a:rPr>
              <a:t> дома</a:t>
            </a:r>
            <a:r>
              <a:rPr lang="ru-RU" dirty="0" smtClean="0">
                <a:latin typeface="Bahnschrift SemiBold" panose="020B0502040204020203" pitchFamily="34" charset="0"/>
              </a:rPr>
              <a:t>.</a:t>
            </a:r>
          </a:p>
          <a:p>
            <a:r>
              <a:rPr lang="ru-RU" dirty="0" smtClean="0">
                <a:latin typeface="Bahnschrift SemiBold" panose="020B0502040204020203" pitchFamily="34" charset="0"/>
              </a:rPr>
              <a:t> </a:t>
            </a:r>
            <a:endParaRPr lang="ru-RU" dirty="0" smtClean="0">
              <a:latin typeface="Bahnschrift SemiBold" panose="020B0502040204020203" pitchFamily="34" charset="0"/>
            </a:endParaRPr>
          </a:p>
          <a:p>
            <a:endParaRPr lang="ru-RU" dirty="0">
              <a:latin typeface="Bahnschrift SemiBold" panose="020B0502040204020203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70 человек</a:t>
            </a:r>
          </a:p>
          <a:p>
            <a:endParaRPr lang="ru-RU" dirty="0" smtClean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ru-RU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</a:rPr>
              <a:t>Д</a:t>
            </a:r>
            <a:r>
              <a:rPr lang="ru-RU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етей </a:t>
            </a:r>
            <a:r>
              <a:rPr lang="ru-RU" dirty="0">
                <a:solidFill>
                  <a:schemeClr val="bg1"/>
                </a:solidFill>
                <a:latin typeface="Bahnschrift SemiBold" panose="020B0502040204020203" pitchFamily="34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33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3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84502" y="593556"/>
            <a:ext cx="9411292" cy="584294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96431" y="1046647"/>
            <a:ext cx="8521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Bahnschrift SemiBold" panose="020B0502040204020203" pitchFamily="34" charset="0"/>
              </a:rPr>
              <a:t>Узнал я эту информацию </a:t>
            </a:r>
            <a:r>
              <a:rPr lang="ru-RU" sz="16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в Мэрии города.</a:t>
            </a:r>
          </a:p>
          <a:p>
            <a:pPr algn="ctr"/>
            <a:endParaRPr lang="ru-RU" sz="1600" dirty="0">
              <a:solidFill>
                <a:srgbClr val="0070C0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ru-RU" sz="1600" dirty="0" smtClean="0">
                <a:latin typeface="Bahnschrift SemiBold" panose="020B0502040204020203" pitchFamily="34" charset="0"/>
              </a:rPr>
              <a:t>А также </a:t>
            </a:r>
            <a:r>
              <a:rPr lang="ru-RU" sz="16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на </a:t>
            </a:r>
            <a:r>
              <a:rPr lang="ru-RU" sz="16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сайте</a:t>
            </a:r>
            <a:r>
              <a:rPr lang="ru-RU" sz="1600" dirty="0" smtClean="0">
                <a:latin typeface="Bahnschrift SemiBold" panose="020B0502040204020203" pitchFamily="34" charset="0"/>
              </a:rPr>
              <a:t>: «Федеральная </a:t>
            </a:r>
            <a:r>
              <a:rPr lang="ru-RU" sz="1600" dirty="0">
                <a:latin typeface="Bahnschrift SemiBold" panose="020B0502040204020203" pitchFamily="34" charset="0"/>
              </a:rPr>
              <a:t>информационная адресная </a:t>
            </a:r>
            <a:r>
              <a:rPr lang="ru-RU" sz="1600" dirty="0" smtClean="0">
                <a:latin typeface="Bahnschrift SemiBold" panose="020B0502040204020203" pitchFamily="34" charset="0"/>
              </a:rPr>
              <a:t>система».</a:t>
            </a:r>
            <a:endParaRPr lang="ru-RU" sz="1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49" y="2132976"/>
            <a:ext cx="5397596" cy="404819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"/>
          <a:stretch/>
        </p:blipFill>
        <p:spPr>
          <a:xfrm>
            <a:off x="260601" y="2117557"/>
            <a:ext cx="3176337" cy="406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3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76465" y="651660"/>
            <a:ext cx="9411292" cy="584294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529181" y="2442052"/>
            <a:ext cx="383406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Bahnschrift SemiBold" panose="020B0502040204020203" pitchFamily="34" charset="0"/>
              </a:rPr>
              <a:t>	</a:t>
            </a:r>
            <a:r>
              <a:rPr lang="ru-RU" sz="15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Он</a:t>
            </a:r>
            <a:r>
              <a:rPr lang="ru-RU" sz="1500" dirty="0" smtClean="0">
                <a:latin typeface="Bahnschrift SemiBold" panose="020B0502040204020203" pitchFamily="34" charset="0"/>
              </a:rPr>
              <a:t> </a:t>
            </a:r>
            <a:r>
              <a:rPr lang="ru-RU" sz="1500" dirty="0">
                <a:latin typeface="Bahnschrift SemiBold" panose="020B0502040204020203" pitchFamily="34" charset="0"/>
              </a:rPr>
              <a:t>– участник Великой Отечественной войны, кандидат экономических наук, заслуженный работник народного хозяйства Якутской АССР, </a:t>
            </a:r>
            <a:r>
              <a:rPr lang="ru-RU" sz="1500" dirty="0" smtClean="0">
                <a:latin typeface="Bahnschrift SemiBold" panose="020B0502040204020203" pitchFamily="34" charset="0"/>
              </a:rPr>
              <a:t>основатель </a:t>
            </a:r>
            <a:r>
              <a:rPr lang="ru-RU" sz="1500" dirty="0">
                <a:latin typeface="Bahnschrift SemiBold" panose="020B0502040204020203" pitchFamily="34" charset="0"/>
              </a:rPr>
              <a:t>телевещания республики, Почетный гражданин Республики Саха (Якутия), </a:t>
            </a:r>
            <a:r>
              <a:rPr lang="ru-RU" sz="1500" dirty="0" err="1">
                <a:latin typeface="Bahnschrift SemiBold" panose="020B0502040204020203" pitchFamily="34" charset="0"/>
              </a:rPr>
              <a:t>Нюрбинского</a:t>
            </a:r>
            <a:r>
              <a:rPr lang="ru-RU" sz="1500" dirty="0">
                <a:latin typeface="Bahnschrift SemiBold" panose="020B0502040204020203" pitchFamily="34" charset="0"/>
              </a:rPr>
              <a:t> и </a:t>
            </a:r>
            <a:r>
              <a:rPr lang="ru-RU" sz="1500" dirty="0" err="1">
                <a:latin typeface="Bahnschrift SemiBold" panose="020B0502040204020203" pitchFamily="34" charset="0"/>
              </a:rPr>
              <a:t>Эвено-Бытантайского</a:t>
            </a:r>
            <a:r>
              <a:rPr lang="ru-RU" sz="1500" dirty="0">
                <a:latin typeface="Bahnschrift SemiBold" panose="020B0502040204020203" pitchFamily="34" charset="0"/>
              </a:rPr>
              <a:t> районов.</a:t>
            </a:r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r>
              <a:rPr lang="ru-RU" sz="1500" dirty="0" smtClean="0">
                <a:latin typeface="Bahnschrift SemiBold" panose="020B0502040204020203" pitchFamily="34" charset="0"/>
              </a:rPr>
              <a:t>	Родился Донской </a:t>
            </a:r>
            <a:r>
              <a:rPr lang="ru-RU" sz="15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в 1919 году в </a:t>
            </a:r>
            <a:r>
              <a:rPr lang="ru-RU" sz="1500" dirty="0" err="1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Мальжагарском</a:t>
            </a:r>
            <a:r>
              <a:rPr lang="ru-RU" sz="15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 наслеге  </a:t>
            </a:r>
            <a:r>
              <a:rPr lang="ru-RU" sz="1500" dirty="0" smtClean="0">
                <a:latin typeface="Bahnschrift SemiBold" panose="020B0502040204020203" pitchFamily="34" charset="0"/>
              </a:rPr>
              <a:t>и прожил долгую счастливую жизнь.  Детство он называл трудным, так как был круглым сиротой. 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75" y="1468606"/>
            <a:ext cx="3531472" cy="4209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529181" y="1455709"/>
            <a:ext cx="377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Что я узнал о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Феодосии </a:t>
            </a:r>
            <a:r>
              <a:rPr lang="ru-RU" sz="2000" dirty="0" smtClean="0">
                <a:solidFill>
                  <a:srgbClr val="C00000"/>
                </a:solidFill>
                <a:latin typeface="Bahnschrift SemiBold" panose="020B0502040204020203" pitchFamily="34" charset="0"/>
              </a:rPr>
              <a:t>Донском ?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04274" y="1130968"/>
            <a:ext cx="9411292" cy="584294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729916" y="229642"/>
            <a:ext cx="7893532" cy="909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latin typeface="Bahnschrift SemiBold" panose="020B0502040204020203" pitchFamily="34" charset="0"/>
              </a:rPr>
              <a:t>	</a:t>
            </a:r>
            <a:endParaRPr lang="ru-RU" sz="1500" b="1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b="1" dirty="0">
              <a:solidFill>
                <a:srgbClr val="0070C0"/>
              </a:solidFill>
              <a:latin typeface="Bahnschrift SemiBold" panose="020B0502040204020203" pitchFamily="34" charset="0"/>
            </a:endParaRPr>
          </a:p>
          <a:p>
            <a:pPr algn="just"/>
            <a:r>
              <a:rPr lang="ru-RU" sz="1500" b="1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	В </a:t>
            </a:r>
            <a:r>
              <a:rPr lang="ru-RU" sz="1500" b="1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1939 году </a:t>
            </a:r>
            <a:r>
              <a:rPr lang="ru-RU" sz="1500" b="1" dirty="0" smtClean="0">
                <a:latin typeface="Bahnschrift SemiBold" panose="020B0502040204020203" pitchFamily="34" charset="0"/>
              </a:rPr>
              <a:t>будучи студентом в Москве призван в армию. </a:t>
            </a:r>
          </a:p>
          <a:p>
            <a:pPr algn="just"/>
            <a:r>
              <a:rPr lang="ru-RU" sz="1500" b="1" dirty="0">
                <a:latin typeface="Bahnschrift SemiBold" panose="020B0502040204020203" pitchFamily="34" charset="0"/>
              </a:rPr>
              <a:t>	С</a:t>
            </a:r>
            <a:r>
              <a:rPr lang="ru-RU" sz="1500" b="1" dirty="0" smtClean="0">
                <a:latin typeface="Bahnschrift SemiBold" panose="020B0502040204020203" pitchFamily="34" charset="0"/>
              </a:rPr>
              <a:t>лужба </a:t>
            </a:r>
            <a:r>
              <a:rPr lang="ru-RU" sz="1500" b="1" dirty="0">
                <a:latin typeface="Bahnschrift SemiBold" panose="020B0502040204020203" pitchFamily="34" charset="0"/>
              </a:rPr>
              <a:t>началась в роте телеграфистов. Он без труда овладел азбукой Морзе и </a:t>
            </a:r>
            <a:r>
              <a:rPr lang="ru-RU" sz="1500" b="1" dirty="0" smtClean="0">
                <a:latin typeface="Bahnschrift SemiBold" panose="020B0502040204020203" pitchFamily="34" charset="0"/>
              </a:rPr>
              <a:t>телеграфным аппаратом СТ-35 и </a:t>
            </a:r>
            <a:r>
              <a:rPr lang="ru-RU" sz="1500" b="1" dirty="0">
                <a:latin typeface="Bahnschrift SemiBold" panose="020B0502040204020203" pitchFamily="34" charset="0"/>
              </a:rPr>
              <a:t>стал </a:t>
            </a:r>
            <a:r>
              <a:rPr lang="ru-RU" sz="1500" b="1" dirty="0" smtClean="0">
                <a:latin typeface="Bahnschrift SemiBold" panose="020B0502040204020203" pitchFamily="34" charset="0"/>
              </a:rPr>
              <a:t>связистом.</a:t>
            </a:r>
          </a:p>
          <a:p>
            <a:pPr algn="just"/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r>
              <a:rPr lang="ru-RU" sz="1500" dirty="0" smtClean="0">
                <a:latin typeface="Bahnschrift SemiBold" panose="020B0502040204020203" pitchFamily="34" charset="0"/>
              </a:rPr>
              <a:t>                                                                         </a:t>
            </a:r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r>
              <a:rPr lang="ru-RU" sz="1500" dirty="0" smtClean="0">
                <a:latin typeface="Bahnschrift SemiBold" panose="020B0502040204020203" pitchFamily="34" charset="0"/>
              </a:rPr>
              <a:t>                                                                                                             </a:t>
            </a:r>
            <a:r>
              <a:rPr lang="ru-RU" sz="1500" dirty="0" smtClean="0">
                <a:latin typeface="Bahnschrift SemiBold" panose="020B0502040204020203" pitchFamily="34" charset="0"/>
              </a:rPr>
              <a:t>         </a:t>
            </a:r>
            <a:r>
              <a:rPr lang="ru-RU" sz="1500" dirty="0" smtClean="0">
                <a:latin typeface="Bahnschrift SemiBold" panose="020B0502040204020203" pitchFamily="34" charset="0"/>
              </a:rPr>
              <a:t>Военные связисты</a:t>
            </a:r>
          </a:p>
          <a:p>
            <a:pPr algn="just"/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r>
              <a:rPr lang="ru-RU" sz="1500" dirty="0">
                <a:latin typeface="Bahnschrift SemiBold" panose="020B0502040204020203" pitchFamily="34" charset="0"/>
              </a:rPr>
              <a:t> </a:t>
            </a:r>
            <a:r>
              <a:rPr lang="ru-RU" sz="1500" dirty="0" smtClean="0">
                <a:latin typeface="Bahnschrift SemiBold" panose="020B0502040204020203" pitchFamily="34" charset="0"/>
              </a:rPr>
              <a:t>                                                                                        </a:t>
            </a:r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r>
              <a:rPr lang="ru-RU" sz="1500" dirty="0" smtClean="0">
                <a:latin typeface="Bahnschrift SemiBold" panose="020B0502040204020203" pitchFamily="34" charset="0"/>
              </a:rPr>
              <a:t>                                                                                     Аппарат </a:t>
            </a:r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r>
              <a:rPr lang="ru-RU" sz="1500" dirty="0">
                <a:latin typeface="Bahnschrift SemiBold" panose="020B0502040204020203" pitchFamily="34" charset="0"/>
              </a:rPr>
              <a:t> </a:t>
            </a:r>
            <a:r>
              <a:rPr lang="ru-RU" sz="1500" dirty="0" smtClean="0">
                <a:latin typeface="Bahnschrift SemiBold" panose="020B0502040204020203" pitchFamily="34" charset="0"/>
              </a:rPr>
              <a:t>                                                                                   </a:t>
            </a:r>
            <a:r>
              <a:rPr lang="ru-RU" sz="1500" dirty="0" smtClean="0">
                <a:latin typeface="Bahnschrift SemiBold" panose="020B0502040204020203" pitchFamily="34" charset="0"/>
              </a:rPr>
              <a:t> </a:t>
            </a:r>
            <a:r>
              <a:rPr lang="ru-RU" sz="1500" dirty="0" smtClean="0">
                <a:latin typeface="Bahnschrift SemiBold" panose="020B0502040204020203" pitchFamily="34" charset="0"/>
              </a:rPr>
              <a:t>«СТ-35»</a:t>
            </a:r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dirty="0">
              <a:latin typeface="Bahnschrift SemiBold" panose="020B0502040204020203" pitchFamily="34" charset="0"/>
            </a:endParaRPr>
          </a:p>
          <a:p>
            <a:pPr algn="just"/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endParaRPr lang="ru-RU" sz="1500" dirty="0" smtClean="0">
              <a:latin typeface="Bahnschrift SemiBold" panose="020B0502040204020203" pitchFamily="34" charset="0"/>
            </a:endParaRPr>
          </a:p>
          <a:p>
            <a:pPr algn="just"/>
            <a:r>
              <a:rPr lang="ru-RU" sz="1500" dirty="0" smtClean="0">
                <a:latin typeface="Bahnschrift SemiBold" panose="020B0502040204020203" pitchFamily="34" charset="0"/>
              </a:rPr>
              <a:t>	</a:t>
            </a:r>
          </a:p>
          <a:p>
            <a:pPr algn="just"/>
            <a:endParaRPr lang="ru-RU" sz="1500" dirty="0">
              <a:latin typeface="Bahnschrift SemiBold" panose="020B0502040204020203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200" y="4430792"/>
            <a:ext cx="2662248" cy="2104185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87306"/>
            <a:ext cx="3616056" cy="4847671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32" y="1687306"/>
            <a:ext cx="3950916" cy="2187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060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04274" y="1130968"/>
            <a:ext cx="9411292" cy="584294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251258" y="741511"/>
            <a:ext cx="85237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latin typeface="Bahnschrift SemiBold" panose="020B0502040204020203" pitchFamily="34" charset="0"/>
              </a:rPr>
              <a:t>	</a:t>
            </a:r>
            <a:r>
              <a:rPr lang="ru-RU" sz="1500" dirty="0" err="1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Ф.Донской</a:t>
            </a:r>
            <a:r>
              <a:rPr lang="ru-RU" sz="15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 </a:t>
            </a:r>
            <a:r>
              <a:rPr lang="ru-RU" sz="15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обеспечивал связью авиационные </a:t>
            </a:r>
            <a:r>
              <a:rPr lang="ru-RU" sz="15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дивизии.</a:t>
            </a:r>
          </a:p>
          <a:p>
            <a:pPr algn="just"/>
            <a:r>
              <a:rPr lang="ru-RU" sz="15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	</a:t>
            </a:r>
            <a:r>
              <a:rPr lang="ru-RU" sz="1500" dirty="0" smtClean="0">
                <a:latin typeface="Bahnschrift SemiBold" panose="020B0502040204020203" pitchFamily="34" charset="0"/>
              </a:rPr>
              <a:t>Он участвовал </a:t>
            </a:r>
            <a:r>
              <a:rPr lang="ru-RU" sz="1500" dirty="0">
                <a:latin typeface="Bahnschrift SemiBold" panose="020B0502040204020203" pitchFamily="34" charset="0"/>
              </a:rPr>
              <a:t>в </a:t>
            </a:r>
            <a:r>
              <a:rPr lang="ru-RU" sz="1500" dirty="0" smtClean="0">
                <a:latin typeface="Bahnschrift SemiBold" panose="020B0502040204020203" pitchFamily="34" charset="0"/>
              </a:rPr>
              <a:t>освобождении Воронежской </a:t>
            </a:r>
            <a:r>
              <a:rPr lang="ru-RU" sz="1500" dirty="0">
                <a:latin typeface="Bahnschrift SemiBold" panose="020B0502040204020203" pitchFamily="34" charset="0"/>
              </a:rPr>
              <a:t>и Курской областей, в форсировании Днепра, освобождении Киева, Украины и Польши. Участвовал в штурме Берлина, в освобождении </a:t>
            </a:r>
            <a:r>
              <a:rPr lang="ru-RU" sz="1500" dirty="0" smtClean="0">
                <a:latin typeface="Bahnschrift SemiBold" panose="020B0502040204020203" pitchFamily="34" charset="0"/>
              </a:rPr>
              <a:t>Праги.</a:t>
            </a:r>
          </a:p>
          <a:p>
            <a:pPr algn="just"/>
            <a:r>
              <a:rPr lang="ru-RU" sz="1500" dirty="0" smtClean="0">
                <a:latin typeface="Bahnschrift SemiBold" panose="020B0502040204020203" pitchFamily="34" charset="0"/>
              </a:rPr>
              <a:t>	</a:t>
            </a:r>
            <a:r>
              <a:rPr lang="ru-RU" sz="15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Всего он служил 7 лет</a:t>
            </a:r>
            <a:r>
              <a:rPr lang="ru-RU" sz="1500" dirty="0" smtClean="0">
                <a:latin typeface="Bahnschrift SemiBold" panose="020B0502040204020203" pitchFamily="34" charset="0"/>
              </a:rPr>
              <a:t>, считая армию и войну.</a:t>
            </a:r>
          </a:p>
          <a:p>
            <a:pPr algn="just"/>
            <a:r>
              <a:rPr lang="ru-RU" sz="1500" dirty="0" smtClean="0">
                <a:latin typeface="Bahnschrift SemiBold" panose="020B0502040204020203" pitchFamily="34" charset="0"/>
              </a:rPr>
              <a:t>	</a:t>
            </a:r>
          </a:p>
          <a:p>
            <a:pPr algn="just"/>
            <a:endParaRPr lang="ru-RU" sz="1500" dirty="0">
              <a:latin typeface="Bahnschrift SemiBold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7165" y="2229262"/>
            <a:ext cx="5142844" cy="4154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9" y="2229262"/>
            <a:ext cx="3141648" cy="4154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860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3092</TotalTime>
  <Words>542</Words>
  <Application>Microsoft Office PowerPoint</Application>
  <PresentationFormat>Экран (4:3)</PresentationFormat>
  <Paragraphs>231</Paragraphs>
  <Slides>31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Bahnschrift SemiBold</vt:lpstr>
      <vt:lpstr>Bahnschrift SemiBold SemiConden</vt:lpstr>
      <vt:lpstr>Calibri</vt:lpstr>
      <vt:lpstr>Calibri Light</vt:lpstr>
      <vt:lpstr>Gabriola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337</cp:revision>
  <dcterms:created xsi:type="dcterms:W3CDTF">2025-04-13T08:01:25Z</dcterms:created>
  <dcterms:modified xsi:type="dcterms:W3CDTF">2025-04-18T01:33:03Z</dcterms:modified>
</cp:coreProperties>
</file>