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1" r:id="rId21"/>
    <p:sldId id="278" r:id="rId22"/>
    <p:sldId id="277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37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76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5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9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71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638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4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6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1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8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653FE8-4284-45C6-B83F-1293246EF89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7A41903-A6EA-4E61-95A0-DC35F1EC2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31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01D36-890E-7113-F87E-01AEBD68BE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Первичная профсоюзная организация НМЦБС Нюрбинского района РС(Я)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10845D-CD25-814E-FC97-A2CBC4051B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Отчет за 2023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245A-DBD6-1037-3113-2F4D86033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24" y="1853967"/>
            <a:ext cx="2286405" cy="32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86DD397-12C4-1F49-8BDC-CA31B8602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03" y="548640"/>
            <a:ext cx="3474598" cy="260594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2153EB-A89A-AB8C-C62C-5FBC461D9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7" b="14794"/>
          <a:stretch/>
        </p:blipFill>
        <p:spPr>
          <a:xfrm>
            <a:off x="7991475" y="217713"/>
            <a:ext cx="3088821" cy="38404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F7202F-3C31-A2AE-6335-9584D760B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4258492"/>
            <a:ext cx="4892373" cy="22035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CDC5D9-A172-2080-B61F-20BC2F7F9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 b="13397"/>
          <a:stretch/>
        </p:blipFill>
        <p:spPr>
          <a:xfrm>
            <a:off x="4238082" y="3317966"/>
            <a:ext cx="1942968" cy="30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6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7CC169-035F-C0C5-0845-B3EB7A193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9"/>
          <a:stretch/>
        </p:blipFill>
        <p:spPr>
          <a:xfrm>
            <a:off x="3897357" y="1114787"/>
            <a:ext cx="7258322" cy="4510950"/>
          </a:xfrm>
        </p:spPr>
      </p:pic>
    </p:spTree>
    <p:extLst>
      <p:ext uri="{BB962C8B-B14F-4D97-AF65-F5344CB8AC3E}">
        <p14:creationId xmlns:p14="http://schemas.microsoft.com/office/powerpoint/2010/main" val="353311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B307E10-DE42-D87C-76BB-BEB55FA30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31" y="1791114"/>
            <a:ext cx="7844291" cy="3533043"/>
          </a:xfrm>
        </p:spPr>
      </p:pic>
    </p:spTree>
    <p:extLst>
      <p:ext uri="{BB962C8B-B14F-4D97-AF65-F5344CB8AC3E}">
        <p14:creationId xmlns:p14="http://schemas.microsoft.com/office/powerpoint/2010/main" val="196441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2E394E-2C6E-B946-A740-4BD31D49F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/>
          <a:stretch/>
        </p:blipFill>
        <p:spPr>
          <a:xfrm>
            <a:off x="3720692" y="571612"/>
            <a:ext cx="5379765" cy="26102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F70C6D-D2C3-4F49-FCDD-D75295579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11571"/>
          <a:stretch/>
        </p:blipFill>
        <p:spPr>
          <a:xfrm>
            <a:off x="6287588" y="3318950"/>
            <a:ext cx="5347063" cy="2916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00C9CA-EBAD-6DFE-2924-C90F605E6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2" y="3751216"/>
            <a:ext cx="2621281" cy="19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8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C66202-2617-BAC1-8403-920799207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/>
          <a:stretch/>
        </p:blipFill>
        <p:spPr>
          <a:xfrm>
            <a:off x="3804006" y="357051"/>
            <a:ext cx="2306606" cy="41560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D6EC18-7793-8E74-E2BE-ABC1812C4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5" y="3091541"/>
            <a:ext cx="4243977" cy="3182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ACDB0C-02DC-5436-2AD7-291761D9E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8"/>
          <a:stretch/>
        </p:blipFill>
        <p:spPr>
          <a:xfrm>
            <a:off x="9001668" y="273582"/>
            <a:ext cx="2545898" cy="42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2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CE6050-5C0A-3707-9FAC-D834C070C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04" y="374786"/>
            <a:ext cx="7315200" cy="32947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785C72-372C-4F07-135B-5D585F6F0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1307"/>
            <a:ext cx="6078583" cy="27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7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504EA3-2592-337B-2A52-3BDE3DD7B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20" y="496389"/>
            <a:ext cx="4333845" cy="32503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ECA3C-4A61-259C-B668-D0B788A0A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17" y="2987039"/>
            <a:ext cx="4197532" cy="31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46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78ACEA-DE5D-A791-33CF-6F35785B7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6" y="228899"/>
            <a:ext cx="2812868" cy="62453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FFDA3C-A6DB-47DD-6F0F-4E454188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63" y="209005"/>
            <a:ext cx="2815699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2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580CB3-CB31-D528-C288-B9B2DFFF7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r="4344"/>
          <a:stretch/>
        </p:blipFill>
        <p:spPr>
          <a:xfrm>
            <a:off x="3744685" y="1558835"/>
            <a:ext cx="7811589" cy="3869825"/>
          </a:xfrm>
        </p:spPr>
      </p:pic>
    </p:spTree>
    <p:extLst>
      <p:ext uri="{BB962C8B-B14F-4D97-AF65-F5344CB8AC3E}">
        <p14:creationId xmlns:p14="http://schemas.microsoft.com/office/powerpoint/2010/main" val="960646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D69D76B-13F6-D0F7-3C83-3EEAB00AA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3"/>
          <a:stretch/>
        </p:blipFill>
        <p:spPr>
          <a:xfrm>
            <a:off x="3637706" y="371581"/>
            <a:ext cx="4661563" cy="608147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5FBB74-CBE7-9EB8-DD62-FC2C91C80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/>
          <a:stretch/>
        </p:blipFill>
        <p:spPr>
          <a:xfrm>
            <a:off x="8585018" y="653142"/>
            <a:ext cx="3086100" cy="53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21AC4-1A57-D9ED-7B5F-F75E8524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53 членов в профсоюзе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5CC88-46EB-A3AB-D2E7-E53909EA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Всего 65 работников в декабре 2023 г.</a:t>
            </a:r>
            <a:endParaRPr lang="ru-RU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без профсоюза</a:t>
            </a:r>
            <a:endParaRPr lang="ru-RU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члены профсоюза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новых членов из них 3 молодежь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молодежь в системе из них 6 в профсоюзе</a:t>
            </a:r>
            <a:endParaRPr lang="ru-RU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120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478B95-C2CB-FA17-EF03-BB263601D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93" y="888274"/>
            <a:ext cx="3137868" cy="235340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E67512-C5DE-9E7D-7866-761600AFF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48" y="853439"/>
            <a:ext cx="3164115" cy="2373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BC4AC1-FB57-C277-C1D1-24B0941CB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4" b="8571"/>
          <a:stretch/>
        </p:blipFill>
        <p:spPr>
          <a:xfrm>
            <a:off x="9088756" y="3424922"/>
            <a:ext cx="1831794" cy="27320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7E8AC5-A278-D2A5-649A-76639E08F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r="24143"/>
          <a:stretch/>
        </p:blipFill>
        <p:spPr>
          <a:xfrm>
            <a:off x="4519749" y="3455610"/>
            <a:ext cx="3762104" cy="30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0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EE8F1-8C1A-0D8A-BAFE-12A31799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Награждение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647C18-F377-8DA0-C997-47352FC84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Республиканский конкурс Профсоюза работников культуры «Профсоюзный наставник, воспетый в строках» конкурс эссе –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 МЕСТО</a:t>
            </a:r>
          </a:p>
          <a:p>
            <a:pPr marL="0" indent="0" algn="ctr"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ОГОЧОЕВА МАРИЯ ГАВРИЛЬЕВНА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FD9FF0-15EC-8721-A817-EAD90E6D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71" y="4206782"/>
            <a:ext cx="3566160" cy="20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8C15249-5FB5-001C-A05D-CBC0FEA8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89" y="476171"/>
            <a:ext cx="1265193" cy="225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01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BC7B8-F54C-0662-4DFF-AE226B34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4" name="video5211051345989089785">
            <a:hlinkClick r:id="" action="ppaction://media"/>
            <a:extLst>
              <a:ext uri="{FF2B5EF4-FFF2-40B4-BE49-F238E27FC236}">
                <a16:creationId xmlns:a16="http://schemas.microsoft.com/office/drawing/2014/main" id="{C6222D89-F163-FB4C-445B-B43D2B6608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738" y="1366838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6805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6D259-FA0A-B5F1-A209-118C10BD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47895D-B3A4-79E9-4F48-F20E08720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03" y="863600"/>
            <a:ext cx="7243670" cy="51212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846070-BEC7-3E07-18C8-E25C08784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497874"/>
            <a:ext cx="3215639" cy="39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8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CCC89-612A-6DE5-3085-B21378D8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Сбор денег СВО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99B37-567A-2C0F-1708-940B9627B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ah-RU" dirty="0"/>
              <a:t>34000 в фонд сво</a:t>
            </a:r>
          </a:p>
          <a:p>
            <a:r>
              <a:rPr lang="sah-RU" dirty="0"/>
              <a:t>50500 на покупку квадрокоптера</a:t>
            </a:r>
          </a:p>
          <a:p>
            <a:r>
              <a:rPr lang="sah-RU" dirty="0"/>
              <a:t>52000 в фонд сво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1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01178-2F21-D234-3858-8406D2B59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Профсоюзные взносы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A9C9C6-7252-96D5-7DC3-B7CDFD94F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ah-RU" dirty="0"/>
              <a:t>Всего профвзносы 507902,64 рб за 2023 год</a:t>
            </a:r>
          </a:p>
          <a:p>
            <a:r>
              <a:rPr lang="sah-RU" dirty="0"/>
              <a:t>Из них </a:t>
            </a:r>
            <a:r>
              <a:rPr lang="ru-RU" dirty="0"/>
              <a:t>35 % - </a:t>
            </a:r>
            <a:r>
              <a:rPr lang="sah-RU" dirty="0"/>
              <a:t>177765,924 рб</a:t>
            </a:r>
          </a:p>
          <a:p>
            <a:r>
              <a:rPr lang="sah-RU" dirty="0"/>
              <a:t>50% в реском</a:t>
            </a:r>
          </a:p>
          <a:p>
            <a:r>
              <a:rPr lang="sah-RU" dirty="0"/>
              <a:t>15% в район</a:t>
            </a:r>
          </a:p>
        </p:txBody>
      </p:sp>
    </p:spTree>
    <p:extLst>
      <p:ext uri="{BB962C8B-B14F-4D97-AF65-F5344CB8AC3E}">
        <p14:creationId xmlns:p14="http://schemas.microsoft.com/office/powerpoint/2010/main" val="290146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AB072-71DD-DEA9-12AC-923DE1F0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69550" cy="4601183"/>
          </a:xfrm>
        </p:spPr>
        <p:txBody>
          <a:bodyPr/>
          <a:lstStyle/>
          <a:p>
            <a:r>
              <a:rPr lang="sah-RU" dirty="0"/>
              <a:t>Использование средств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C93874-7867-1E30-F613-7FDDB4BE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ah-RU" dirty="0"/>
              <a:t>121500 рб на новогодние подарки</a:t>
            </a:r>
          </a:p>
          <a:p>
            <a:r>
              <a:rPr lang="sah-RU" dirty="0"/>
              <a:t>10000 рб на 23 февраля и 8 марта</a:t>
            </a:r>
          </a:p>
          <a:p>
            <a:r>
              <a:rPr lang="sah-RU" dirty="0"/>
              <a:t>10000 рб День библиотекаря</a:t>
            </a:r>
          </a:p>
          <a:p>
            <a:r>
              <a:rPr lang="sah-RU" dirty="0"/>
              <a:t>3000 рб персональная выставка Павловой С. Н.</a:t>
            </a:r>
          </a:p>
          <a:p>
            <a:r>
              <a:rPr lang="sah-RU" dirty="0"/>
              <a:t>5000 рб метод конкурс среди библиотекарей  </a:t>
            </a:r>
            <a:endParaRPr lang="ru-RU" dirty="0"/>
          </a:p>
          <a:p>
            <a:r>
              <a:rPr lang="ru-RU" dirty="0"/>
              <a:t>Юбиляры 13000</a:t>
            </a:r>
          </a:p>
          <a:p>
            <a:r>
              <a:rPr lang="ru-RU" dirty="0"/>
              <a:t>Ветераны 18000</a:t>
            </a:r>
          </a:p>
          <a:p>
            <a:r>
              <a:rPr lang="ru-RU" dirty="0"/>
              <a:t>3500 </a:t>
            </a:r>
            <a:r>
              <a:rPr lang="ru-RU" dirty="0" err="1"/>
              <a:t>рб</a:t>
            </a:r>
            <a:r>
              <a:rPr lang="ru-RU" dirty="0"/>
              <a:t> призовой фонд </a:t>
            </a:r>
            <a:r>
              <a:rPr lang="ru-RU" dirty="0" err="1"/>
              <a:t>миниспартакиады</a:t>
            </a:r>
            <a:endParaRPr lang="ru-RU" dirty="0"/>
          </a:p>
          <a:p>
            <a:r>
              <a:rPr lang="ru-RU" dirty="0"/>
              <a:t>Подарок первоклассникам по 1000 </a:t>
            </a:r>
            <a:r>
              <a:rPr lang="ru-RU" dirty="0" err="1"/>
              <a:t>рб</a:t>
            </a:r>
            <a:endParaRPr lang="ru-RU" dirty="0"/>
          </a:p>
          <a:p>
            <a:r>
              <a:rPr lang="ru-RU" dirty="0"/>
              <a:t>Подарок выпускникам по 1500 </a:t>
            </a:r>
            <a:r>
              <a:rPr lang="ru-RU" dirty="0" err="1"/>
              <a:t>рб</a:t>
            </a:r>
            <a:r>
              <a:rPr lang="ru-RU" dirty="0"/>
              <a:t> (не было)</a:t>
            </a:r>
          </a:p>
          <a:p>
            <a:r>
              <a:rPr lang="ru-RU" dirty="0"/>
              <a:t>4000 </a:t>
            </a:r>
            <a:r>
              <a:rPr lang="ru-RU" dirty="0" err="1"/>
              <a:t>рб</a:t>
            </a:r>
            <a:r>
              <a:rPr lang="ru-RU" dirty="0"/>
              <a:t> на премии и грамота </a:t>
            </a:r>
          </a:p>
        </p:txBody>
      </p:sp>
    </p:spTree>
    <p:extLst>
      <p:ext uri="{BB962C8B-B14F-4D97-AF65-F5344CB8AC3E}">
        <p14:creationId xmlns:p14="http://schemas.microsoft.com/office/powerpoint/2010/main" val="391685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59E92-CF7D-40B4-9690-9A1D7855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43424" cy="4601183"/>
          </a:xfrm>
        </p:spPr>
        <p:txBody>
          <a:bodyPr/>
          <a:lstStyle/>
          <a:p>
            <a:r>
              <a:rPr lang="sah-RU" dirty="0"/>
              <a:t>Материальная помощь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8FE37-7DBA-4088-3F31-F42FD798F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ah-RU" dirty="0"/>
              <a:t>Реском – 20000 рб по болезни</a:t>
            </a:r>
          </a:p>
          <a:p>
            <a:r>
              <a:rPr lang="sah-RU" dirty="0"/>
              <a:t>Район  - 13000 рб по болезни</a:t>
            </a:r>
          </a:p>
          <a:p>
            <a:r>
              <a:rPr lang="sah-RU" dirty="0"/>
              <a:t>Утрата – 34720 рб</a:t>
            </a:r>
          </a:p>
        </p:txBody>
      </p:sp>
    </p:spTree>
    <p:extLst>
      <p:ext uri="{BB962C8B-B14F-4D97-AF65-F5344CB8AC3E}">
        <p14:creationId xmlns:p14="http://schemas.microsoft.com/office/powerpoint/2010/main" val="141116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CC351D-7401-5FA3-A7ED-6A80F7E2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00" y="557666"/>
            <a:ext cx="7315200" cy="32947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6EF4E7-CAE6-4320-3400-A25327C94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3944982"/>
            <a:ext cx="3547292" cy="26604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FDB500-4CD4-052F-06E3-1F11E0DD9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9" b="19618"/>
          <a:stretch/>
        </p:blipFill>
        <p:spPr>
          <a:xfrm>
            <a:off x="8670744" y="3952000"/>
            <a:ext cx="1910171" cy="2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0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F1DDD9F-9B72-90B3-5EA3-A581EEBAC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3561805"/>
            <a:ext cx="3580812" cy="268560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E5504C-27E5-E274-3587-A7450273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62" y="452844"/>
            <a:ext cx="6479178" cy="29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3AF5-C514-8EBA-9C13-47ABC9B9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ah-RU" dirty="0"/>
              <a:t>Вспомним моменты уходящего года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788B1B-487B-861D-0189-70E3E1955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13" y="322534"/>
            <a:ext cx="7315200" cy="3294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D191C4-E9C9-43FC-4DE3-BB6A46EB3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2" y="3738153"/>
            <a:ext cx="3857897" cy="28934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2BAFAD-1150-F388-F405-D482A0872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3746862"/>
            <a:ext cx="3823063" cy="28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3672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3947</TotalTime>
  <Words>250</Words>
  <Application>Microsoft Office PowerPoint</Application>
  <PresentationFormat>Широкоэкранный</PresentationFormat>
  <Paragraphs>51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Cambria</vt:lpstr>
      <vt:lpstr>Corbel</vt:lpstr>
      <vt:lpstr>Wingdings 2</vt:lpstr>
      <vt:lpstr>Рамка</vt:lpstr>
      <vt:lpstr>Первичная профсоюзная организация НМЦБС Нюрбинского района РС(Я)</vt:lpstr>
      <vt:lpstr>53 членов в профсоюзе</vt:lpstr>
      <vt:lpstr>Сбор денег СВО</vt:lpstr>
      <vt:lpstr>Профсоюзные взносы</vt:lpstr>
      <vt:lpstr>Использование средств</vt:lpstr>
      <vt:lpstr>Материальная помощь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Вспомним моменты уходящего года </vt:lpstr>
      <vt:lpstr>Награждение</vt:lpstr>
      <vt:lpstr>Вспомним моменты уходящего года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Первичная профсоюзная организация НМЦБС Нюрбинского района РС(Я)</dc:title>
  <dc:creator>Диана Фоминова</dc:creator>
  <cp:lastModifiedBy>Диана Фоминова</cp:lastModifiedBy>
  <cp:revision>10</cp:revision>
  <dcterms:created xsi:type="dcterms:W3CDTF">2023-12-19T07:30:08Z</dcterms:created>
  <dcterms:modified xsi:type="dcterms:W3CDTF">2023-12-27T00:35:42Z</dcterms:modified>
</cp:coreProperties>
</file>